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7.png" ContentType="image/png"/>
  <Override PartName="/ppt/media/image8.png" ContentType="image/png"/>
  <Override PartName="/ppt/media/image9.wmf" ContentType="image/x-wmf"/>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35.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53.xml.rels" ContentType="application/vnd.openxmlformats-package.relationships+xml"/>
  <Override PartName="/ppt/slideLayouts/_rels/slideLayout62.xml.rels" ContentType="application/vnd.openxmlformats-package.relationships+xml"/>
  <Override PartName="/ppt/slideLayouts/_rels/slideLayout46.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6.xml.rels" ContentType="application/vnd.openxmlformats-package.relationships+xml"/>
  <Override PartName="/ppt/slideLayouts/_rels/slideLayout81.xml.rels" ContentType="application/vnd.openxmlformats-package.relationships+xml"/>
  <Override PartName="/ppt/slideLayouts/_rels/slideLayout65.xml.rels" ContentType="application/vnd.openxmlformats-package.relationships+xml"/>
  <Override PartName="/ppt/slideLayouts/_rels/slideLayout74.xml.rels" ContentType="application/vnd.openxmlformats-package.relationships+xml"/>
  <Override PartName="/ppt/slideLayouts/_rels/slideLayout58.xml.rels" ContentType="application/vnd.openxmlformats-package.relationships+xml"/>
  <Override PartName="/ppt/slideLayouts/_rels/slideLayout8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0.xml.rels" ContentType="application/vnd.openxmlformats-package.relationships+xml"/>
  <Override PartName="/ppt/slideLayouts/_rels/slideLayout64.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8.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12192000" cy="6858000"/>
  <p:notesSz cx="9296400" cy="701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presProps" Target="presProps.xml"/>
</Relationships>
</file>

<file path=ppt/charts/chart2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fr-FR" sz="1400" spc="-1" strike="noStrike">
                <a:solidFill>
                  <a:srgbClr val="595959"/>
                </a:solidFill>
                <a:latin typeface="Calibri"/>
                <a:ea typeface="Arial"/>
              </a:defRPr>
            </a:pPr>
            <a:r>
              <a:rPr b="0" lang="fr-FR" sz="1400" spc="-1" strike="noStrike">
                <a:solidFill>
                  <a:srgbClr val="595959"/>
                </a:solidFill>
                <a:latin typeface="Calibri"/>
                <a:ea typeface="Arial"/>
              </a:rPr>
              <a:t>Nombre de recommandations</a:t>
            </a:r>
          </a:p>
        </c:rich>
      </c:tx>
      <c:overlay val="0"/>
      <c:spPr>
        <a:noFill/>
        <a:ln w="0">
          <a:noFill/>
        </a:ln>
      </c:spPr>
    </c:title>
    <c:autoTitleDeleted val="0"/>
    <c:plotArea>
      <c:layout>
        <c:manualLayout>
          <c:layoutTarget val="inner"/>
          <c:xMode val="edge"/>
          <c:yMode val="edge"/>
          <c:x val="0.10978876867594"/>
          <c:y val="0.162603427895981"/>
          <c:w val="0.889386913961875"/>
          <c:h val="0.720375295508274"/>
        </c:manualLayout>
      </c:layout>
      <c:barChart>
        <c:barDir val="col"/>
        <c:grouping val="clustered"/>
        <c:varyColors val="0"/>
        <c:ser>
          <c:idx val="0"/>
          <c:order val="0"/>
          <c:spPr>
            <a:solidFill>
              <a:srgbClr val="4472c4"/>
            </a:solidFill>
            <a:ln w="0">
              <a:noFill/>
            </a:ln>
          </c:spPr>
          <c:invertIfNegative val="0"/>
          <c:cat>
            <c:strRef>
              <c:f>categories</c:f>
              <c:strCache>
                <c:ptCount val="3"/>
                <c:pt idx="0">
                  <c:v>2022</c:v>
                </c:pt>
                <c:pt idx="1">
                  <c:v>2023</c:v>
                </c:pt>
                <c:pt idx="2">
                  <c:v>2024</c:v>
                </c:pt>
              </c:strCache>
            </c:strRef>
          </c:cat>
        </c:ser>
        <c:ser>
          <c:idx val="1"/>
          <c:order val="1"/>
          <c:spPr>
            <a:solidFill>
              <a:srgbClr val="ed7d31"/>
            </a:solidFill>
            <a:ln w="0">
              <a:noFill/>
            </a:ln>
          </c:spPr>
          <c:invertIfNegative val="0"/>
          <c:dLbls>
            <c:txPr>
              <a:bodyPr wrap="square"/>
              <a:lstStyle/>
              <a:p>
                <a:pPr>
                  <a:defRPr b="0" sz="1000" spc="-1" strike="noStrike">
                    <a:solidFill>
                      <a:srgbClr val="000000"/>
                    </a:solidFill>
                    <a:latin typeface="Calibri"/>
                    <a:ea typeface="Arial"/>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3"/>
                <c:pt idx="0">
                  <c:v>2022</c:v>
                </c:pt>
                <c:pt idx="1">
                  <c:v>2023</c:v>
                </c:pt>
                <c:pt idx="2">
                  <c:v>2024</c:v>
                </c:pt>
              </c:strCache>
            </c:strRef>
          </c:cat>
          <c:val>
            <c:numRef>
              <c:f>0</c:f>
              <c:numCache>
                <c:formatCode>General</c:formatCode>
                <c:ptCount val="3"/>
                <c:pt idx="0">
                  <c:v>113</c:v>
                </c:pt>
                <c:pt idx="1">
                  <c:v>234</c:v>
                </c:pt>
                <c:pt idx="2">
                  <c:v>130</c:v>
                </c:pt>
              </c:numCache>
            </c:numRef>
          </c:val>
        </c:ser>
        <c:gapWidth val="219"/>
        <c:overlap val="-27"/>
        <c:axId val="16991067"/>
        <c:axId val="14224237"/>
      </c:barChart>
      <c:catAx>
        <c:axId val="16991067"/>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ea typeface="Arial"/>
              </a:defRPr>
            </a:pPr>
          </a:p>
        </c:txPr>
        <c:crossAx val="14224237"/>
        <c:crosses val="autoZero"/>
        <c:auto val="1"/>
        <c:lblAlgn val="ctr"/>
        <c:lblOffset val="100"/>
        <c:noMultiLvlLbl val="0"/>
      </c:catAx>
      <c:valAx>
        <c:axId val="14224237"/>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6480">
            <a:noFill/>
          </a:ln>
        </c:spPr>
        <c:txPr>
          <a:bodyPr/>
          <a:lstStyle/>
          <a:p>
            <a:pPr>
              <a:defRPr b="0" sz="900" spc="-1" strike="noStrike">
                <a:solidFill>
                  <a:srgbClr val="595959"/>
                </a:solidFill>
                <a:latin typeface="Calibri"/>
                <a:ea typeface="Arial"/>
              </a:defRPr>
            </a:pPr>
          </a:p>
        </c:txPr>
        <c:crossAx val="16991067"/>
        <c:crosses val="autoZero"/>
        <c:crossBetween val="between"/>
      </c:valAx>
      <c:spPr>
        <a:noFill/>
        <a:ln w="0">
          <a:noFill/>
        </a:ln>
      </c:spPr>
    </c:plotArea>
    <c:plotVisOnly val="1"/>
    <c:dispBlanksAs val="gap"/>
  </c:chart>
  <c:spPr>
    <a:noFill/>
    <a:ln w="9360">
      <a:noFill/>
    </a:ln>
  </c:spPr>
</c:chartSpace>
</file>

<file path=ppt/charts/chart2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fr-FR" sz="1400" spc="-1" strike="noStrike">
                <a:solidFill>
                  <a:srgbClr val="595959"/>
                </a:solidFill>
                <a:latin typeface="Calibri"/>
                <a:ea typeface="Arial"/>
              </a:defRPr>
            </a:pPr>
            <a:r>
              <a:rPr b="0" lang="fr-FR" sz="1400" spc="-1" strike="noStrike">
                <a:solidFill>
                  <a:srgbClr val="595959"/>
                </a:solidFill>
                <a:latin typeface="Calibri"/>
                <a:ea typeface="Arial"/>
              </a:rPr>
              <a:t>Nombre de recommandations</a:t>
            </a:r>
          </a:p>
        </c:rich>
      </c:tx>
      <c:layout>
        <c:manualLayout>
          <c:xMode val="edge"/>
          <c:yMode val="edge"/>
          <c:x val="0.250498149729576"/>
          <c:y val="0.0167766558002703"/>
        </c:manualLayout>
      </c:layout>
      <c:overlay val="0"/>
      <c:spPr>
        <a:noFill/>
        <a:ln w="0">
          <a:noFill/>
        </a:ln>
      </c:spPr>
    </c:title>
    <c:autoTitleDeleted val="0"/>
    <c:plotArea>
      <c:layout>
        <c:manualLayout>
          <c:layoutTarget val="inner"/>
          <c:xMode val="edge"/>
          <c:yMode val="edge"/>
          <c:x val="0.109820666097353"/>
          <c:y val="0.162518883676552"/>
          <c:w val="0.889723882721321"/>
          <c:h val="0.720680607458058"/>
        </c:manualLayout>
      </c:layout>
      <c:barChart>
        <c:barDir val="col"/>
        <c:grouping val="clustered"/>
        <c:varyColors val="0"/>
        <c:ser>
          <c:idx val="0"/>
          <c:order val="0"/>
          <c:tx>
            <c:strRef>
              <c:f>label 0</c:f>
              <c:strCache>
                <c:ptCount val="1"/>
                <c:pt idx="0">
                  <c:v>Column D</c:v>
                </c:pt>
              </c:strCache>
            </c:strRef>
          </c:tx>
          <c:spPr>
            <a:solidFill>
              <a:srgbClr val="ed7d31"/>
            </a:solidFill>
            <a:ln w="0">
              <a:noFill/>
            </a:ln>
          </c:spPr>
          <c:invertIfNegative val="0"/>
          <c:dLbls>
            <c:numFmt formatCode="General" sourceLinked="0"/>
            <c:txPr>
              <a:bodyPr wrap="square"/>
              <a:lstStyle/>
              <a:p>
                <a:pPr>
                  <a:defRPr b="0" sz="900" spc="-1" strike="noStrike">
                    <a:solidFill>
                      <a:srgbClr val="404040"/>
                    </a:solidFill>
                    <a:latin typeface="Calibri"/>
                    <a:ea typeface="Arial"/>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4"/>
                <c:pt idx="0">
                  <c:v>2022</c:v>
                </c:pt>
                <c:pt idx="1">
                  <c:v>2023</c:v>
                </c:pt>
                <c:pt idx="2">
                  <c:v>2024</c:v>
                </c:pt>
                <c:pt idx="3">
                  <c:v>2025</c:v>
                </c:pt>
              </c:strCache>
            </c:strRef>
          </c:cat>
          <c:val>
            <c:numRef>
              <c:f>0</c:f>
              <c:numCache>
                <c:formatCode>General</c:formatCode>
                <c:ptCount val="4"/>
                <c:pt idx="0">
                  <c:v>113</c:v>
                </c:pt>
                <c:pt idx="1">
                  <c:v>236</c:v>
                </c:pt>
                <c:pt idx="2">
                  <c:v>134</c:v>
                </c:pt>
                <c:pt idx="3">
                  <c:v>106</c:v>
                </c:pt>
              </c:numCache>
            </c:numRef>
          </c:val>
        </c:ser>
        <c:gapWidth val="219"/>
        <c:overlap val="-27"/>
        <c:axId val="73071951"/>
        <c:axId val="98197571"/>
      </c:barChart>
      <c:catAx>
        <c:axId val="73071951"/>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ea typeface="Arial"/>
              </a:defRPr>
            </a:pPr>
          </a:p>
        </c:txPr>
        <c:crossAx val="98197571"/>
        <c:crosses val="autoZero"/>
        <c:auto val="1"/>
        <c:lblAlgn val="ctr"/>
        <c:lblOffset val="100"/>
        <c:noMultiLvlLbl val="0"/>
      </c:catAx>
      <c:valAx>
        <c:axId val="98197571"/>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6480">
            <a:noFill/>
          </a:ln>
        </c:spPr>
        <c:txPr>
          <a:bodyPr/>
          <a:lstStyle/>
          <a:p>
            <a:pPr>
              <a:defRPr b="0" sz="900" spc="-1" strike="noStrike">
                <a:solidFill>
                  <a:srgbClr val="595959"/>
                </a:solidFill>
                <a:latin typeface="Calibri"/>
                <a:ea typeface="Arial"/>
              </a:defRPr>
            </a:pPr>
          </a:p>
        </c:txPr>
        <c:crossAx val="73071951"/>
        <c:crosses val="autoZero"/>
        <c:crossBetween val="between"/>
      </c:valAx>
      <c:spPr>
        <a:noFill/>
        <a:ln w="0">
          <a:noFill/>
        </a:ln>
      </c:spPr>
    </c:plotArea>
    <c:plotVisOnly val="1"/>
    <c:dispBlanksAs val="gap"/>
  </c:chart>
  <c:spPr>
    <a:solidFill>
      <a:srgbClr val="ffffff"/>
    </a:solidFill>
    <a:ln w="9360">
      <a:solidFill>
        <a:srgbClr val="d9d9d9"/>
      </a:solidFill>
      <a:round/>
    </a:ln>
  </c:spPr>
</c:chartSpace>
</file>

<file path=ppt/charts/chart2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fr-FR" sz="1400" spc="-1" strike="noStrike">
                <a:solidFill>
                  <a:srgbClr val="808080"/>
                </a:solidFill>
                <a:latin typeface="Calibri"/>
                <a:ea typeface="Arial"/>
              </a:defRPr>
            </a:pPr>
            <a:r>
              <a:rPr b="0" lang="fr-FR" sz="1400" spc="-1" strike="noStrike">
                <a:solidFill>
                  <a:srgbClr val="808080"/>
                </a:solidFill>
                <a:latin typeface="Calibri"/>
                <a:ea typeface="Arial"/>
              </a:rPr>
              <a:t>Nombre de saisines</a:t>
            </a:r>
          </a:p>
        </c:rich>
      </c:tx>
      <c:overlay val="0"/>
      <c:spPr>
        <a:noFill/>
        <a:ln w="0">
          <a:noFill/>
        </a:ln>
      </c:spPr>
    </c:title>
    <c:autoTitleDeleted val="0"/>
    <c:plotArea>
      <c:barChart>
        <c:barDir val="col"/>
        <c:grouping val="clustered"/>
        <c:varyColors val="0"/>
        <c:ser>
          <c:idx val="0"/>
          <c:order val="0"/>
          <c:tx>
            <c:strRef>
              <c:f>label 0</c:f>
              <c:strCache>
                <c:ptCount val="1"/>
                <c:pt idx="0">
                  <c:v>Nombre de saisines</c:v>
                </c:pt>
              </c:strCache>
            </c:strRef>
          </c:tx>
          <c:spPr>
            <a:gradFill>
              <a:gsLst>
                <a:gs pos="0">
                  <a:srgbClr val="a8b7df"/>
                </a:gs>
                <a:gs pos="100000">
                  <a:srgbClr val="9aabd9"/>
                </a:gs>
              </a:gsLst>
              <a:lin ang="5400000"/>
            </a:gradFill>
            <a:ln w="9360">
              <a:solidFill>
                <a:srgbClr val="426fbf"/>
              </a:solidFill>
              <a:round/>
            </a:ln>
          </c:spPr>
          <c:invertIfNegative val="0"/>
          <c:dLbls>
            <c:numFmt formatCode="General" sourceLinked="0"/>
            <c:txPr>
              <a:bodyPr wrap="square"/>
              <a:lstStyle/>
              <a:p>
                <a:pPr>
                  <a:defRPr b="0" sz="900" spc="-1" strike="noStrike">
                    <a:solidFill>
                      <a:srgbClr val="808080"/>
                    </a:solidFill>
                    <a:latin typeface="Calibri"/>
                    <a:ea typeface="Arial"/>
                  </a:defRPr>
                </a:pPr>
              </a:p>
            </c:txPr>
            <c:dLblPos val="in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4"/>
                <c:pt idx="0">
                  <c:v>2022</c:v>
                </c:pt>
                <c:pt idx="1">
                  <c:v>2023</c:v>
                </c:pt>
                <c:pt idx="2">
                  <c:v>2024</c:v>
                </c:pt>
                <c:pt idx="3">
                  <c:v>2025</c:v>
                </c:pt>
              </c:strCache>
            </c:strRef>
          </c:cat>
          <c:val>
            <c:numRef>
              <c:f>0</c:f>
              <c:numCache>
                <c:formatCode>General</c:formatCode>
                <c:ptCount val="4"/>
                <c:pt idx="0">
                  <c:v>604</c:v>
                </c:pt>
                <c:pt idx="1">
                  <c:v>230</c:v>
                </c:pt>
                <c:pt idx="2">
                  <c:v>196</c:v>
                </c:pt>
                <c:pt idx="3">
                  <c:v>246</c:v>
                </c:pt>
              </c:numCache>
            </c:numRef>
          </c:val>
        </c:ser>
        <c:gapWidth val="100"/>
        <c:overlap val="-24"/>
        <c:axId val="11334857"/>
        <c:axId val="24017682"/>
      </c:barChart>
      <c:catAx>
        <c:axId val="11334857"/>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808080"/>
                </a:solidFill>
                <a:latin typeface="Calibri"/>
                <a:ea typeface="Arial"/>
              </a:defRPr>
            </a:pPr>
          </a:p>
        </c:txPr>
        <c:crossAx val="24017682"/>
        <c:crosses val="autoZero"/>
        <c:auto val="1"/>
        <c:lblAlgn val="ctr"/>
        <c:lblOffset val="100"/>
        <c:noMultiLvlLbl val="0"/>
      </c:catAx>
      <c:valAx>
        <c:axId val="24017682"/>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6480">
            <a:noFill/>
          </a:ln>
        </c:spPr>
        <c:txPr>
          <a:bodyPr/>
          <a:lstStyle/>
          <a:p>
            <a:pPr>
              <a:defRPr b="0" sz="900" spc="-1" strike="noStrike">
                <a:solidFill>
                  <a:srgbClr val="808080"/>
                </a:solidFill>
                <a:latin typeface="Calibri"/>
                <a:ea typeface="Arial"/>
              </a:defRPr>
            </a:pPr>
          </a:p>
        </c:txPr>
        <c:crossAx val="11334857"/>
        <c:crosses val="autoZero"/>
        <c:crossBetween val="between"/>
      </c:valAx>
      <c:spPr>
        <a:noFill/>
        <a:ln w="0">
          <a:noFill/>
        </a:ln>
      </c:spPr>
    </c:plotArea>
    <c:plotVisOnly val="1"/>
    <c:dispBlanksAs val="gap"/>
  </c:chart>
  <c:spPr>
    <a:solidFill>
      <a:srgbClr val="ffffff"/>
    </a:solidFill>
    <a:ln w="9360">
      <a:solidFill>
        <a:srgbClr val="d9d9d9"/>
      </a:solidFill>
      <a:round/>
    </a:ln>
  </c:spPr>
</c:chartSpace>
</file>

<file path=ppt/charts/chart2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fr-FR" sz="1600" spc="-1" strike="noStrike">
                <a:solidFill>
                  <a:srgbClr val="595959"/>
                </a:solidFill>
                <a:latin typeface="Calibri"/>
                <a:ea typeface="Arial"/>
              </a:defRPr>
            </a:pPr>
            <a:r>
              <a:rPr b="1" lang="fr-FR" sz="1600" spc="-1" strike="noStrike">
                <a:solidFill>
                  <a:srgbClr val="595959"/>
                </a:solidFill>
                <a:latin typeface="Calibri"/>
                <a:ea typeface="Arial"/>
              </a:rPr>
              <a:t>Analyse des incompétences</a:t>
            </a:r>
          </a:p>
        </c:rich>
      </c:tx>
      <c:layout>
        <c:manualLayout>
          <c:xMode val="edge"/>
          <c:yMode val="edge"/>
          <c:x val="0.154885186852769"/>
          <c:y val="0.0157073170731707"/>
        </c:manualLayout>
      </c:layout>
      <c:overlay val="0"/>
      <c:spPr>
        <a:noFill/>
        <a:ln w="0">
          <a:noFill/>
        </a:ln>
      </c:spPr>
    </c:title>
    <c:autoTitleDeleted val="0"/>
    <c:plotArea>
      <c:pieChart>
        <c:varyColors val="1"/>
        <c:ser>
          <c:idx val="0"/>
          <c:order val="0"/>
          <c:tx>
            <c:strRef>
              <c:f>label 0</c:f>
              <c:strCache>
                <c:ptCount val="1"/>
                <c:pt idx="0">
                  <c:v>Column C</c:v>
                </c:pt>
              </c:strCache>
            </c:strRef>
          </c:tx>
          <c:spPr>
            <a:solidFill>
              <a:srgbClr val="4472c4"/>
            </a:solidFill>
            <a:ln w="0">
              <a:noFill/>
            </a:ln>
          </c:spPr>
          <c:explosion val="0"/>
          <c:dPt>
            <c:idx val="0"/>
            <c:spPr>
              <a:solidFill>
                <a:srgbClr val="4472c4"/>
              </a:solidFill>
              <a:ln w="0">
                <a:noFill/>
              </a:ln>
            </c:spPr>
          </c:dPt>
          <c:dPt>
            <c:idx val="1"/>
            <c:spPr>
              <a:solidFill>
                <a:srgbClr val="ed7d31"/>
              </a:solidFill>
              <a:ln w="0">
                <a:noFill/>
              </a:ln>
            </c:spPr>
          </c:dPt>
          <c:dPt>
            <c:idx val="2"/>
            <c:spPr>
              <a:solidFill>
                <a:srgbClr val="a5a5a5"/>
              </a:solidFill>
              <a:ln w="0">
                <a:noFill/>
              </a:ln>
            </c:spPr>
          </c:dPt>
          <c:dPt>
            <c:idx val="3"/>
            <c:spPr>
              <a:solidFill>
                <a:srgbClr val="ffc000"/>
              </a:solidFill>
              <a:ln w="0">
                <a:noFill/>
              </a:ln>
            </c:spPr>
          </c:dPt>
          <c:dPt>
            <c:idx val="4"/>
            <c:spPr>
              <a:solidFill>
                <a:srgbClr val="5b9bd5"/>
              </a:solidFill>
              <a:ln w="0">
                <a:noFill/>
              </a:ln>
            </c:spPr>
          </c:dPt>
          <c:dPt>
            <c:idx val="5"/>
            <c:spPr>
              <a:solidFill>
                <a:srgbClr val="70ad47"/>
              </a:solidFill>
              <a:ln w="0">
                <a:noFill/>
              </a:ln>
            </c:spPr>
          </c:dPt>
          <c:dPt>
            <c:idx val="6"/>
            <c:spPr>
              <a:solidFill>
                <a:srgbClr val="264478"/>
              </a:solidFill>
              <a:ln w="0">
                <a:noFill/>
              </a:ln>
            </c:spPr>
          </c:dPt>
          <c:dPt>
            <c:idx val="7"/>
            <c:spPr>
              <a:solidFill>
                <a:srgbClr val="9e480e"/>
              </a:solidFill>
              <a:ln w="0">
                <a:noFill/>
              </a:ln>
            </c:spPr>
          </c:dPt>
          <c:dLbls>
            <c:dLbl>
              <c:idx val="0"/>
              <c:spPr>
                <a:ln w="6480">
                  <a:solidFill>
                    <a:srgbClr val="0"/>
                  </a:solidFill>
                </a:ln>
              </c:spPr>
              <c:txPr>
                <a:bodyPr wrap="square"/>
                <a:lstStyle/>
                <a:p>
                  <a:pPr>
                    <a:defRPr b="1" sz="700" spc="-1" strike="noStrike">
                      <a:solidFill>
                        <a:srgbClr val="4472c4"/>
                      </a:solidFill>
                      <a:latin typeface="Calibri"/>
                      <a:ea typeface="DejaVu Sans"/>
                    </a:defRPr>
                  </a:pPr>
                </a:p>
              </c:txPr>
              <c:dLblPos val="outEnd"/>
              <c:showLegendKey val="0"/>
              <c:showVal val="0"/>
              <c:showCatName val="1"/>
              <c:showSerName val="0"/>
              <c:showPercent val="1"/>
              <c:separator>
</c:separator>
            </c:dLbl>
            <c:dLbl>
              <c:idx val="1"/>
              <c:spPr>
                <a:ln w="6480">
                  <a:solidFill>
                    <a:srgbClr val="0"/>
                  </a:solidFill>
                </a:ln>
              </c:spPr>
              <c:txPr>
                <a:bodyPr wrap="square"/>
                <a:lstStyle/>
                <a:p>
                  <a:pPr>
                    <a:defRPr b="1" sz="700" spc="-1" strike="noStrike">
                      <a:solidFill>
                        <a:srgbClr val="ed7d31"/>
                      </a:solidFill>
                      <a:latin typeface="Calibri"/>
                      <a:ea typeface="DejaVu Sans"/>
                    </a:defRPr>
                  </a:pPr>
                </a:p>
              </c:txPr>
              <c:dLblPos val="outEnd"/>
              <c:showLegendKey val="0"/>
              <c:showVal val="0"/>
              <c:showCatName val="1"/>
              <c:showSerName val="0"/>
              <c:showPercent val="1"/>
              <c:separator>
</c:separator>
            </c:dLbl>
            <c:dLbl>
              <c:idx val="2"/>
              <c:spPr>
                <a:ln w="6480">
                  <a:solidFill>
                    <a:srgbClr val="0"/>
                  </a:solidFill>
                </a:ln>
              </c:spPr>
              <c:txPr>
                <a:bodyPr wrap="square"/>
                <a:lstStyle/>
                <a:p>
                  <a:pPr>
                    <a:defRPr b="1" sz="700" spc="-1" strike="noStrike">
                      <a:solidFill>
                        <a:srgbClr val="a5a5a5"/>
                      </a:solidFill>
                      <a:latin typeface="Calibri"/>
                      <a:ea typeface="DejaVu Sans"/>
                    </a:defRPr>
                  </a:pPr>
                </a:p>
              </c:txPr>
              <c:dLblPos val="outEnd"/>
              <c:showLegendKey val="0"/>
              <c:showVal val="0"/>
              <c:showCatName val="1"/>
              <c:showSerName val="0"/>
              <c:showPercent val="1"/>
              <c:separator>
</c:separator>
            </c:dLbl>
            <c:dLbl>
              <c:idx val="3"/>
              <c:spPr>
                <a:ln w="6480">
                  <a:solidFill>
                    <a:srgbClr val="0"/>
                  </a:solidFill>
                </a:ln>
              </c:spPr>
              <c:txPr>
                <a:bodyPr wrap="square"/>
                <a:lstStyle/>
                <a:p>
                  <a:pPr>
                    <a:defRPr b="1" sz="700" spc="-1" strike="noStrike">
                      <a:solidFill>
                        <a:srgbClr val="ffc000"/>
                      </a:solidFill>
                      <a:latin typeface="Calibri"/>
                      <a:ea typeface="DejaVu Sans"/>
                    </a:defRPr>
                  </a:pPr>
                </a:p>
              </c:txPr>
              <c:dLblPos val="outEnd"/>
              <c:showLegendKey val="0"/>
              <c:showVal val="0"/>
              <c:showCatName val="1"/>
              <c:showSerName val="0"/>
              <c:showPercent val="1"/>
              <c:separator>
</c:separator>
            </c:dLbl>
            <c:dLbl>
              <c:idx val="4"/>
              <c:spPr>
                <a:ln w="6480">
                  <a:solidFill>
                    <a:srgbClr val="0"/>
                  </a:solidFill>
                </a:ln>
              </c:spPr>
              <c:txPr>
                <a:bodyPr wrap="square"/>
                <a:lstStyle/>
                <a:p>
                  <a:pPr>
                    <a:defRPr b="1" sz="700" spc="-1" strike="noStrike">
                      <a:solidFill>
                        <a:srgbClr val="5b9bd5"/>
                      </a:solidFill>
                      <a:latin typeface="Calibri"/>
                      <a:ea typeface="DejaVu Sans"/>
                    </a:defRPr>
                  </a:pPr>
                </a:p>
              </c:txPr>
              <c:dLblPos val="outEnd"/>
              <c:showLegendKey val="0"/>
              <c:showVal val="0"/>
              <c:showCatName val="1"/>
              <c:showSerName val="0"/>
              <c:showPercent val="1"/>
              <c:separator>
</c:separator>
            </c:dLbl>
            <c:dLbl>
              <c:idx val="5"/>
              <c:spPr>
                <a:ln w="6480">
                  <a:solidFill>
                    <a:srgbClr val="0"/>
                  </a:solidFill>
                </a:ln>
              </c:spPr>
              <c:txPr>
                <a:bodyPr wrap="square"/>
                <a:lstStyle/>
                <a:p>
                  <a:pPr>
                    <a:defRPr b="1" sz="700" spc="-1" strike="noStrike">
                      <a:solidFill>
                        <a:srgbClr val="70ad47"/>
                      </a:solidFill>
                      <a:latin typeface="Calibri"/>
                      <a:ea typeface="DejaVu Sans"/>
                    </a:defRPr>
                  </a:pPr>
                </a:p>
              </c:txPr>
              <c:dLblPos val="bestFit"/>
              <c:showLegendKey val="0"/>
              <c:showVal val="0"/>
              <c:showCatName val="1"/>
              <c:showSerName val="0"/>
              <c:showPercent val="1"/>
              <c:separator>
</c:separator>
            </c:dLbl>
            <c:dLbl>
              <c:idx val="6"/>
              <c:spPr>
                <a:ln w="6480">
                  <a:solidFill>
                    <a:srgbClr val="0"/>
                  </a:solidFill>
                </a:ln>
              </c:spPr>
              <c:txPr>
                <a:bodyPr wrap="square"/>
                <a:lstStyle/>
                <a:p>
                  <a:pPr>
                    <a:defRPr b="1" sz="700" spc="-1" strike="noStrike">
                      <a:solidFill>
                        <a:srgbClr val="264478"/>
                      </a:solidFill>
                      <a:latin typeface="Calibri"/>
                      <a:ea typeface="DejaVu Sans"/>
                    </a:defRPr>
                  </a:pPr>
                </a:p>
              </c:txPr>
              <c:dLblPos val="outEnd"/>
              <c:showLegendKey val="0"/>
              <c:showVal val="0"/>
              <c:showCatName val="1"/>
              <c:showSerName val="0"/>
              <c:showPercent val="1"/>
              <c:separator>
</c:separator>
            </c:dLbl>
            <c:dLbl>
              <c:idx val="7"/>
              <c:spPr>
                <a:ln w="6480">
                  <a:solidFill>
                    <a:srgbClr val="0"/>
                  </a:solidFill>
                </a:ln>
              </c:spPr>
              <c:txPr>
                <a:bodyPr wrap="square"/>
                <a:lstStyle/>
                <a:p>
                  <a:pPr>
                    <a:defRPr b="1" sz="700" spc="-1" strike="noStrike">
                      <a:solidFill>
                        <a:srgbClr val="9e480e"/>
                      </a:solidFill>
                      <a:latin typeface="Calibri"/>
                      <a:ea typeface="DejaVu Sans"/>
                    </a:defRPr>
                  </a:pPr>
                </a:p>
              </c:txPr>
              <c:dLblPos val="bestFit"/>
              <c:showLegendKey val="0"/>
              <c:showVal val="0"/>
              <c:showCatName val="1"/>
              <c:showSerName val="0"/>
              <c:showPercent val="1"/>
              <c:separator>
</c:separator>
            </c:dLbl>
            <c:spPr>
              <a:ln w="6480">
                <a:solidFill>
                  <a:srgbClr val="0"/>
                </a:solidFill>
              </a:ln>
            </c:spPr>
            <c:txPr>
              <a:bodyPr wrap="square"/>
              <a:lstStyle/>
              <a:p>
                <a:pPr>
                  <a:defRPr b="0" sz="700" spc="-1" strike="noStrike">
                    <a:solidFill>
                      <a:srgbClr val="000000"/>
                    </a:solidFill>
                    <a:latin typeface="Calibri"/>
                    <a:ea typeface="Arial"/>
                  </a:defRPr>
                </a:pPr>
              </a:p>
            </c:txPr>
            <c:dLblPos val="outEnd"/>
            <c:showLegendKey val="0"/>
            <c:showVal val="0"/>
            <c:showCatName val="1"/>
            <c:showSerName val="0"/>
            <c:showPercent val="1"/>
            <c:separator>
</c:separator>
            <c:showLeaderLines val="1"/>
          </c:dLbls>
          <c:cat>
            <c:strRef>
              <c:f>categories</c:f>
              <c:strCache>
                <c:ptCount val="8"/>
                <c:pt idx="0">
                  <c:v>renvoi Inirr</c:v>
                </c:pt>
                <c:pt idx="1">
                  <c:v>abus non sexuel</c:v>
                </c:pt>
                <c:pt idx="2">
                  <c:v>communauté non adhérente</c:v>
                </c:pt>
                <c:pt idx="3">
                  <c:v>abus par laïc</c:v>
                </c:pt>
                <c:pt idx="4">
                  <c:v>abus par membre congrégation étrangère</c:v>
                </c:pt>
                <c:pt idx="5">
                  <c:v>non vraisemblance</c:v>
                </c:pt>
                <c:pt idx="6">
                  <c:v>autres</c:v>
                </c:pt>
                <c:pt idx="7">
                  <c:v>Abus sur majeur par diocésain</c:v>
                </c:pt>
              </c:strCache>
            </c:strRef>
          </c:cat>
          <c:val>
            <c:numRef>
              <c:f>0</c:f>
              <c:numCache>
                <c:formatCode>General</c:formatCode>
                <c:ptCount val="8"/>
                <c:pt idx="0">
                  <c:v>0.555555555555556</c:v>
                </c:pt>
                <c:pt idx="1">
                  <c:v>0.141414141414141</c:v>
                </c:pt>
                <c:pt idx="2">
                  <c:v>0.047979797979798</c:v>
                </c:pt>
                <c:pt idx="3">
                  <c:v>0.111111111111111</c:v>
                </c:pt>
                <c:pt idx="4">
                  <c:v>0.0328282828282828</c:v>
                </c:pt>
                <c:pt idx="5">
                  <c:v>0.0303030303030303</c:v>
                </c:pt>
                <c:pt idx="6">
                  <c:v>0.0580808080808081</c:v>
                </c:pt>
                <c:pt idx="7">
                  <c:v>0.0227272727272727</c:v>
                </c:pt>
              </c:numCache>
            </c:numRef>
          </c:val>
        </c:ser>
        <c:ser>
          <c:idx val="1"/>
          <c:order val="1"/>
          <c:tx>
            <c:strRef>
              <c:f>label 1</c:f>
              <c:strCache>
                <c:ptCount val="1"/>
                <c:pt idx="0">
                  <c:v>Column C</c:v>
                </c:pt>
              </c:strCache>
            </c:strRef>
          </c:tx>
          <c:spPr>
            <a:solidFill>
              <a:srgbClr val="ed7d31"/>
            </a:solidFill>
            <a:ln w="0">
              <a:noFill/>
            </a:ln>
          </c:spPr>
          <c:explosion val="0"/>
          <c:dPt>
            <c:idx val="0"/>
            <c:spPr>
              <a:solidFill>
                <a:srgbClr val="4472c4"/>
              </a:solidFill>
              <a:ln w="0">
                <a:noFill/>
              </a:ln>
            </c:spPr>
          </c:dPt>
          <c:dPt>
            <c:idx val="1"/>
            <c:spPr>
              <a:solidFill>
                <a:srgbClr val="ed7d31"/>
              </a:solidFill>
              <a:ln w="0">
                <a:noFill/>
              </a:ln>
            </c:spPr>
          </c:dPt>
          <c:dPt>
            <c:idx val="2"/>
            <c:spPr>
              <a:solidFill>
                <a:srgbClr val="a5a5a5"/>
              </a:solidFill>
              <a:ln w="0">
                <a:noFill/>
              </a:ln>
            </c:spPr>
          </c:dPt>
          <c:dPt>
            <c:idx val="3"/>
            <c:spPr>
              <a:solidFill>
                <a:srgbClr val="ffc000"/>
              </a:solidFill>
              <a:ln w="0">
                <a:noFill/>
              </a:ln>
            </c:spPr>
          </c:dPt>
          <c:dPt>
            <c:idx val="4"/>
            <c:spPr>
              <a:solidFill>
                <a:srgbClr val="5b9bd5"/>
              </a:solidFill>
              <a:ln w="0">
                <a:noFill/>
              </a:ln>
            </c:spPr>
          </c:dPt>
          <c:dPt>
            <c:idx val="5"/>
            <c:spPr>
              <a:solidFill>
                <a:srgbClr val="70ad47"/>
              </a:solidFill>
              <a:ln w="0">
                <a:noFill/>
              </a:ln>
            </c:spPr>
          </c:dPt>
          <c:dPt>
            <c:idx val="6"/>
            <c:spPr>
              <a:solidFill>
                <a:srgbClr val="264478"/>
              </a:solidFill>
              <a:ln w="0">
                <a:noFill/>
              </a:ln>
            </c:spPr>
          </c:dPt>
          <c:dPt>
            <c:idx val="7"/>
            <c:spPr>
              <a:solidFill>
                <a:srgbClr val="9e480e"/>
              </a:solidFill>
              <a:ln w="0">
                <a:noFill/>
              </a:ln>
            </c:spPr>
          </c:dPt>
          <c:dLbls>
            <c:numFmt formatCode="0%" sourceLinked="0"/>
            <c:dLbl>
              <c:idx val="0"/>
              <c:numFmt formatCode="0%" sourceLinked="0"/>
              <c:txPr>
                <a:bodyPr wrap="square"/>
                <a:lstStyle/>
                <a:p>
                  <a:pPr>
                    <a:defRPr b="1" sz="1000" spc="-1" strike="noStrike">
                      <a:solidFill>
                        <a:srgbClr val="4472c4"/>
                      </a:solidFill>
                      <a:latin typeface="Calibri"/>
                      <a:ea typeface="DejaVu Sans"/>
                    </a:defRPr>
                  </a:pPr>
                </a:p>
              </c:txPr>
              <c:dLblPos val="outEnd"/>
              <c:showLegendKey val="0"/>
              <c:showVal val="1"/>
              <c:showCatName val="1"/>
              <c:showSerName val="0"/>
              <c:showPercent val="0"/>
              <c:separator>; </c:separator>
            </c:dLbl>
            <c:dLbl>
              <c:idx val="1"/>
              <c:numFmt formatCode="0%" sourceLinked="0"/>
              <c:txPr>
                <a:bodyPr wrap="square"/>
                <a:lstStyle/>
                <a:p>
                  <a:pPr>
                    <a:defRPr b="1" sz="1000" spc="-1" strike="noStrike">
                      <a:solidFill>
                        <a:srgbClr val="ed7d31"/>
                      </a:solidFill>
                      <a:latin typeface="Calibri"/>
                      <a:ea typeface="DejaVu Sans"/>
                    </a:defRPr>
                  </a:pPr>
                </a:p>
              </c:txPr>
              <c:dLblPos val="outEnd"/>
              <c:showLegendKey val="0"/>
              <c:showVal val="1"/>
              <c:showCatName val="1"/>
              <c:showSerName val="0"/>
              <c:showPercent val="0"/>
              <c:separator>; </c:separator>
            </c:dLbl>
            <c:dLbl>
              <c:idx val="2"/>
              <c:numFmt formatCode="0%" sourceLinked="0"/>
              <c:txPr>
                <a:bodyPr wrap="square"/>
                <a:lstStyle/>
                <a:p>
                  <a:pPr>
                    <a:defRPr b="1" sz="1000" spc="-1" strike="noStrike">
                      <a:solidFill>
                        <a:srgbClr val="a5a5a5"/>
                      </a:solidFill>
                      <a:latin typeface="Calibri"/>
                      <a:ea typeface="DejaVu Sans"/>
                    </a:defRPr>
                  </a:pPr>
                </a:p>
              </c:txPr>
              <c:dLblPos val="outEnd"/>
              <c:showLegendKey val="0"/>
              <c:showVal val="1"/>
              <c:showCatName val="1"/>
              <c:showSerName val="0"/>
              <c:showPercent val="0"/>
              <c:separator>; </c:separator>
            </c:dLbl>
            <c:dLbl>
              <c:idx val="3"/>
              <c:numFmt formatCode="0%" sourceLinked="0"/>
              <c:txPr>
                <a:bodyPr wrap="square"/>
                <a:lstStyle/>
                <a:p>
                  <a:pPr>
                    <a:defRPr b="1" sz="1000" spc="-1" strike="noStrike">
                      <a:solidFill>
                        <a:srgbClr val="ffc000"/>
                      </a:solidFill>
                      <a:latin typeface="Calibri"/>
                      <a:ea typeface="DejaVu Sans"/>
                    </a:defRPr>
                  </a:pPr>
                </a:p>
              </c:txPr>
              <c:dLblPos val="outEnd"/>
              <c:showLegendKey val="0"/>
              <c:showVal val="1"/>
              <c:showCatName val="1"/>
              <c:showSerName val="0"/>
              <c:showPercent val="0"/>
              <c:separator>; </c:separator>
            </c:dLbl>
            <c:dLbl>
              <c:idx val="4"/>
              <c:numFmt formatCode="0%" sourceLinked="0"/>
              <c:txPr>
                <a:bodyPr wrap="square"/>
                <a:lstStyle/>
                <a:p>
                  <a:pPr>
                    <a:defRPr b="1" sz="1000" spc="-1" strike="noStrike">
                      <a:solidFill>
                        <a:srgbClr val="5b9bd5"/>
                      </a:solidFill>
                      <a:latin typeface="Calibri"/>
                      <a:ea typeface="DejaVu Sans"/>
                    </a:defRPr>
                  </a:pPr>
                </a:p>
              </c:txPr>
              <c:dLblPos val="outEnd"/>
              <c:showLegendKey val="0"/>
              <c:showVal val="1"/>
              <c:showCatName val="1"/>
              <c:showSerName val="0"/>
              <c:showPercent val="0"/>
              <c:separator>; </c:separator>
            </c:dLbl>
            <c:dLbl>
              <c:idx val="5"/>
              <c:numFmt formatCode="0%" sourceLinked="0"/>
              <c:txPr>
                <a:bodyPr wrap="square"/>
                <a:lstStyle/>
                <a:p>
                  <a:pPr>
                    <a:defRPr b="1" sz="1000" spc="-1" strike="noStrike">
                      <a:solidFill>
                        <a:srgbClr val="70ad47"/>
                      </a:solidFill>
                      <a:latin typeface="Calibri"/>
                      <a:ea typeface="DejaVu Sans"/>
                    </a:defRPr>
                  </a:pPr>
                </a:p>
              </c:txPr>
              <c:dLblPos val="outEnd"/>
              <c:showLegendKey val="0"/>
              <c:showVal val="1"/>
              <c:showCatName val="1"/>
              <c:showSerName val="0"/>
              <c:showPercent val="0"/>
              <c:separator>; </c:separator>
            </c:dLbl>
            <c:dLbl>
              <c:idx val="6"/>
              <c:numFmt formatCode="0%" sourceLinked="0"/>
              <c:txPr>
                <a:bodyPr wrap="square"/>
                <a:lstStyle/>
                <a:p>
                  <a:pPr>
                    <a:defRPr b="1" sz="1000" spc="-1" strike="noStrike">
                      <a:solidFill>
                        <a:srgbClr val="264478"/>
                      </a:solidFill>
                      <a:latin typeface="Calibri"/>
                      <a:ea typeface="DejaVu Sans"/>
                    </a:defRPr>
                  </a:pPr>
                </a:p>
              </c:txPr>
              <c:dLblPos val="outEnd"/>
              <c:showLegendKey val="0"/>
              <c:showVal val="1"/>
              <c:showCatName val="1"/>
              <c:showSerName val="0"/>
              <c:showPercent val="0"/>
              <c:separator>; </c:separator>
            </c:dLbl>
            <c:dLbl>
              <c:idx val="7"/>
              <c:numFmt formatCode="0%" sourceLinked="0"/>
              <c:txPr>
                <a:bodyPr wrap="square"/>
                <a:lstStyle/>
                <a:p>
                  <a:pPr>
                    <a:defRPr b="1" sz="1000" spc="-1" strike="noStrike">
                      <a:solidFill>
                        <a:srgbClr val="9e480e"/>
                      </a:solidFill>
                      <a:latin typeface="Calibri"/>
                      <a:ea typeface="DejaVu Sans"/>
                    </a:defRPr>
                  </a:pPr>
                </a:p>
              </c:txPr>
              <c:dLblPos val="outEnd"/>
              <c:showLegendKey val="0"/>
              <c:showVal val="1"/>
              <c:showCatName val="1"/>
              <c:showSerName val="0"/>
              <c:showPercent val="0"/>
              <c:separator>; </c:separator>
            </c:dLbl>
            <c:txPr>
              <a:bodyPr wrap="square"/>
              <a:lstStyle/>
              <a:p>
                <a:pPr>
                  <a:defRPr b="0" sz="1000" spc="-1" strike="noStrike">
                    <a:solidFill>
                      <a:srgbClr val="000000"/>
                    </a:solidFill>
                    <a:latin typeface="Calibri"/>
                    <a:ea typeface="Arial"/>
                  </a:defRPr>
                </a:pPr>
              </a:p>
            </c:txPr>
            <c:dLblPos val="outEnd"/>
            <c:showLegendKey val="0"/>
            <c:showVal val="1"/>
            <c:showCatName val="1"/>
            <c:showSerName val="0"/>
            <c:showPercent val="0"/>
            <c:separator>; </c:separator>
            <c:showLeaderLines val="1"/>
          </c:dLbls>
          <c:cat>
            <c:strRef>
              <c:f>categories</c:f>
              <c:strCache>
                <c:ptCount val="8"/>
                <c:pt idx="0">
                  <c:v>renvoi Inirr</c:v>
                </c:pt>
                <c:pt idx="1">
                  <c:v>abus non sexuel</c:v>
                </c:pt>
                <c:pt idx="2">
                  <c:v>communauté non adhérente</c:v>
                </c:pt>
                <c:pt idx="3">
                  <c:v>abus par laïc</c:v>
                </c:pt>
                <c:pt idx="4">
                  <c:v>abus par membre congrégation étrangère</c:v>
                </c:pt>
                <c:pt idx="5">
                  <c:v>non vraisemblance</c:v>
                </c:pt>
                <c:pt idx="6">
                  <c:v>autres</c:v>
                </c:pt>
                <c:pt idx="7">
                  <c:v>Abus sur majeur par diocésain</c:v>
                </c:pt>
              </c:strCache>
            </c:strRef>
          </c:cat>
          <c:val>
            <c:numRef>
              <c:f>1</c:f>
              <c:numCache>
                <c:formatCode>General</c:formatCode>
                <c:ptCount val="8"/>
                <c:pt idx="0">
                  <c:v>0.555555555555556</c:v>
                </c:pt>
                <c:pt idx="1">
                  <c:v>0.141414141414141</c:v>
                </c:pt>
                <c:pt idx="2">
                  <c:v>0.047979797979798</c:v>
                </c:pt>
                <c:pt idx="3">
                  <c:v>0.111111111111111</c:v>
                </c:pt>
                <c:pt idx="4">
                  <c:v>0.0328282828282828</c:v>
                </c:pt>
                <c:pt idx="5">
                  <c:v>0.0303030303030303</c:v>
                </c:pt>
                <c:pt idx="6">
                  <c:v>0.0580808080808081</c:v>
                </c:pt>
                <c:pt idx="7">
                  <c:v>0.0227272727272727</c:v>
                </c:pt>
              </c:numCache>
            </c:numRef>
          </c:val>
        </c:ser>
        <c:firstSliceAng val="0"/>
      </c:pieChart>
      <c:spPr>
        <a:noFill/>
        <a:ln w="0">
          <a:noFill/>
        </a:ln>
      </c:spPr>
    </c:plotArea>
    <c:plotVisOnly val="1"/>
    <c:dispBlanksAs val="gap"/>
  </c:chart>
  <c:spPr>
    <a:solidFill>
      <a:srgbClr val="ffffff"/>
    </a:solidFill>
    <a:ln w="9360">
      <a:solidFill>
        <a:srgbClr val="d9d9d9"/>
      </a:solidFill>
      <a:round/>
    </a:ln>
  </c:spPr>
</c:chartSpace>
</file>

<file path=ppt/charts/chart2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fr-FR" sz="1800" spc="-1" strike="noStrike">
                <a:solidFill>
                  <a:srgbClr val="000000"/>
                </a:solidFill>
                <a:latin typeface="Calibri"/>
                <a:ea typeface="Arial"/>
              </a:defRPr>
            </a:pPr>
            <a:r>
              <a:rPr b="1" lang="fr-FR" sz="1800" spc="-1" strike="noStrike">
                <a:solidFill>
                  <a:srgbClr val="000000"/>
                </a:solidFill>
                <a:latin typeface="Calibri"/>
                <a:ea typeface="Arial"/>
              </a:rPr>
              <a:t>Répartition par genre des situations ayant donné lieu à recommandation</a:t>
            </a:r>
          </a:p>
        </c:rich>
      </c:tx>
      <c:layout>
        <c:manualLayout>
          <c:xMode val="edge"/>
          <c:yMode val="edge"/>
          <c:x val="0.14952469444643"/>
          <c:y val="0.0194720089870811"/>
        </c:manualLayout>
      </c:layout>
      <c:overlay val="0"/>
      <c:spPr>
        <a:noFill/>
        <a:ln w="0">
          <a:noFill/>
        </a:ln>
      </c:spPr>
    </c:title>
    <c:autoTitleDeleted val="0"/>
    <c:plotArea>
      <c:barChart>
        <c:barDir val="col"/>
        <c:grouping val="stacked"/>
        <c:varyColors val="0"/>
        <c:ser>
          <c:idx val="0"/>
          <c:order val="0"/>
          <c:tx>
            <c:strRef>
              <c:f>label 0</c:f>
              <c:strCache>
                <c:ptCount val="1"/>
                <c:pt idx="0">
                  <c:v>hommes</c:v>
                </c:pt>
              </c:strCache>
            </c:strRef>
          </c:tx>
          <c:spPr>
            <a:solidFill>
              <a:srgbClr val="4472c4"/>
            </a:solidFill>
            <a:ln w="0">
              <a:noFill/>
            </a:ln>
          </c:spPr>
          <c:invertIfNegative val="0"/>
          <c:dLbls>
            <c:numFmt formatCode="0%" sourceLinked="0"/>
            <c:txPr>
              <a:bodyPr wrap="square"/>
              <a:lstStyle/>
              <a:p>
                <a:pPr>
                  <a:defRPr b="0" sz="900" spc="-1" strike="noStrike">
                    <a:solidFill>
                      <a:srgbClr val="ffffff"/>
                    </a:solidFill>
                    <a:latin typeface="Calibri"/>
                    <a:ea typeface="Arial"/>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2"/>
                <c:pt idx="0">
                  <c:v>mineurs</c:v>
                </c:pt>
                <c:pt idx="1">
                  <c:v>majeurs</c:v>
                </c:pt>
              </c:strCache>
            </c:strRef>
          </c:cat>
          <c:val>
            <c:numRef>
              <c:f>0</c:f>
              <c:numCache>
                <c:formatCode>General</c:formatCode>
                <c:ptCount val="2"/>
                <c:pt idx="0">
                  <c:v>0.72</c:v>
                </c:pt>
                <c:pt idx="1">
                  <c:v>0.17</c:v>
                </c:pt>
              </c:numCache>
            </c:numRef>
          </c:val>
        </c:ser>
        <c:ser>
          <c:idx val="1"/>
          <c:order val="1"/>
          <c:tx>
            <c:strRef>
              <c:f>label 1</c:f>
              <c:strCache>
                <c:ptCount val="1"/>
                <c:pt idx="0">
                  <c:v>femmes</c:v>
                </c:pt>
              </c:strCache>
            </c:strRef>
          </c:tx>
          <c:spPr>
            <a:solidFill>
              <a:srgbClr val="ed7d31"/>
            </a:solidFill>
            <a:ln w="0">
              <a:noFill/>
            </a:ln>
          </c:spPr>
          <c:invertIfNegative val="0"/>
          <c:dLbls>
            <c:numFmt formatCode="0%" sourceLinked="0"/>
            <c:txPr>
              <a:bodyPr wrap="square"/>
              <a:lstStyle/>
              <a:p>
                <a:pPr>
                  <a:defRPr b="0" sz="900" spc="-1" strike="noStrike">
                    <a:solidFill>
                      <a:srgbClr val="ffffff"/>
                    </a:solidFill>
                    <a:latin typeface="Calibri"/>
                    <a:ea typeface="Arial"/>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2"/>
                <c:pt idx="0">
                  <c:v>mineurs</c:v>
                </c:pt>
                <c:pt idx="1">
                  <c:v>majeurs</c:v>
                </c:pt>
              </c:strCache>
            </c:strRef>
          </c:cat>
          <c:val>
            <c:numRef>
              <c:f>1</c:f>
              <c:numCache>
                <c:formatCode>General</c:formatCode>
                <c:ptCount val="2"/>
                <c:pt idx="0">
                  <c:v>0.28</c:v>
                </c:pt>
                <c:pt idx="1">
                  <c:v>0.83</c:v>
                </c:pt>
              </c:numCache>
            </c:numRef>
          </c:val>
        </c:ser>
        <c:gapWidth val="79"/>
        <c:overlap val="100"/>
        <c:axId val="26590531"/>
        <c:axId val="43912964"/>
      </c:barChart>
      <c:catAx>
        <c:axId val="26590531"/>
        <c:scaling>
          <c:orientation val="minMax"/>
        </c:scaling>
        <c:delete val="0"/>
        <c:axPos val="b"/>
        <c:majorGridlines>
          <c:spPr>
            <a:ln w="9360">
              <a:solidFill>
                <a:srgbClr val="d9d9d9"/>
              </a:solidFill>
              <a:round/>
            </a:ln>
          </c:spPr>
        </c:majorGridlines>
        <c:numFmt formatCode="General" sourceLinked="0"/>
        <c:majorTickMark val="none"/>
        <c:minorTickMark val="none"/>
        <c:tickLblPos val="nextTo"/>
        <c:spPr>
          <a:ln w="9360">
            <a:solidFill>
              <a:srgbClr val="d9d9d9"/>
            </a:solidFill>
            <a:round/>
          </a:ln>
        </c:spPr>
        <c:txPr>
          <a:bodyPr/>
          <a:lstStyle/>
          <a:p>
            <a:pPr>
              <a:defRPr b="0" sz="800" spc="97" strike="noStrike">
                <a:solidFill>
                  <a:srgbClr val="595959"/>
                </a:solidFill>
                <a:latin typeface="Calibri"/>
                <a:ea typeface="Arial"/>
              </a:defRPr>
            </a:pPr>
          </a:p>
        </c:txPr>
        <c:crossAx val="43912964"/>
        <c:crosses val="autoZero"/>
        <c:auto val="1"/>
        <c:lblAlgn val="ctr"/>
        <c:lblOffset val="100"/>
        <c:noMultiLvlLbl val="0"/>
      </c:catAx>
      <c:valAx>
        <c:axId val="43912964"/>
        <c:scaling>
          <c:orientation val="minMax"/>
        </c:scaling>
        <c:delete val="1"/>
        <c:axPos val="l"/>
        <c:numFmt formatCode="General" sourceLinked="1"/>
        <c:majorTickMark val="none"/>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26590531"/>
        <c:crossBetween val="between"/>
      </c:valAx>
      <c:spPr>
        <a:noFill/>
        <a:ln w="0">
          <a:noFill/>
        </a:ln>
      </c:spPr>
    </c:plotArea>
    <c:legend>
      <c:legendPos val="t"/>
      <c:layout>
        <c:manualLayout>
          <c:xMode val="edge"/>
          <c:yMode val="edge"/>
          <c:x val="0.356925996204934"/>
          <c:y val="0.920769450528521"/>
          <c:w val="0.270743393899141"/>
          <c:h val="0.0779047619047619"/>
        </c:manualLayout>
      </c:layout>
      <c:overlay val="0"/>
      <c:spPr>
        <a:noFill/>
        <a:ln w="0">
          <a:noFill/>
        </a:ln>
      </c:spPr>
      <c:txPr>
        <a:bodyPr/>
        <a:lstStyle/>
        <a:p>
          <a:pPr>
            <a:defRPr b="0" sz="900" spc="-1" strike="noStrike">
              <a:solidFill>
                <a:srgbClr val="595959"/>
              </a:solidFill>
              <a:latin typeface="Calibri"/>
              <a:ea typeface="Arial"/>
            </a:defRPr>
          </a:pPr>
        </a:p>
      </c:txPr>
    </c:legend>
    <c:plotVisOnly val="1"/>
    <c:dispBlanksAs val="gap"/>
  </c:chart>
  <c:spPr>
    <a:solidFill>
      <a:srgbClr val="ffffff"/>
    </a:solidFill>
    <a:ln w="9360">
      <a:solidFill>
        <a:srgbClr val="d9d9d9"/>
      </a:solidFill>
      <a:round/>
    </a:ln>
  </c:spPr>
</c:chartSpace>
</file>

<file path=ppt/charts/chart3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US" sz="1400" spc="-1" strike="noStrike">
                <a:solidFill>
                  <a:srgbClr val="595959"/>
                </a:solidFill>
                <a:latin typeface="Calibri"/>
                <a:ea typeface="Arial"/>
              </a:defRPr>
            </a:pPr>
            <a:r>
              <a:rPr b="1" lang="en-US" sz="1400" spc="-1" strike="noStrike">
                <a:solidFill>
                  <a:srgbClr val="595959"/>
                </a:solidFill>
                <a:latin typeface="Calibri"/>
                <a:ea typeface="Arial"/>
              </a:rPr>
              <a:t>Origine des ressources 2025 de la CRR</a:t>
            </a:r>
          </a:p>
        </c:rich>
      </c:tx>
      <c:layout>
        <c:manualLayout>
          <c:xMode val="edge"/>
          <c:yMode val="edge"/>
          <c:x val="0.197833979447419"/>
          <c:y val="0"/>
        </c:manualLayout>
      </c:layout>
      <c:overlay val="0"/>
      <c:spPr>
        <a:noFill/>
        <a:ln w="0">
          <a:noFill/>
        </a:ln>
      </c:spPr>
    </c:title>
    <c:autoTitleDeleted val="0"/>
    <c:view3D>
      <c:rotX val="30"/>
      <c:rotY val="0"/>
      <c:rAngAx val="0"/>
      <c:perspective val="30"/>
    </c:view3D>
    <c:floor>
      <c:spPr>
        <a:solidFill>
          <a:srgbClr val="d9d9d9"/>
        </a:solidFill>
        <a:ln w="0">
          <a:noFill/>
        </a:ln>
      </c:spPr>
    </c:floor>
    <c:sideWall>
      <c:spPr>
        <a:solidFill>
          <a:srgbClr val="d9d9d9"/>
        </a:solidFill>
        <a:ln w="0">
          <a:noFill/>
        </a:ln>
      </c:spPr>
    </c:sideWall>
    <c:backWall>
      <c:spPr>
        <a:solidFill>
          <a:srgbClr val="d9d9d9"/>
        </a:solidFill>
        <a:ln w="0">
          <a:noFill/>
        </a:ln>
      </c:spPr>
    </c:backWall>
    <c:plotArea>
      <c:pie3DChart>
        <c:varyColors val="1"/>
        <c:ser>
          <c:idx val="0"/>
          <c:order val="0"/>
          <c:tx>
            <c:strRef>
              <c:f>label 0</c:f>
              <c:strCache>
                <c:ptCount val="1"/>
                <c:pt idx="0">
                  <c:v>Répartition</c:v>
                </c:pt>
              </c:strCache>
            </c:strRef>
          </c:tx>
          <c:spPr>
            <a:solidFill>
              <a:srgbClr val="4472c4"/>
            </a:solidFill>
            <a:ln w="0">
              <a:noFill/>
            </a:ln>
          </c:spPr>
          <c:explosion val="0"/>
          <c:dPt>
            <c:idx val="0"/>
            <c:spPr>
              <a:solidFill>
                <a:srgbClr val="ed7d31"/>
              </a:solidFill>
              <a:ln w="25560">
                <a:solidFill>
                  <a:srgbClr val="ffffff"/>
                </a:solidFill>
                <a:round/>
              </a:ln>
            </c:spPr>
          </c:dPt>
          <c:dPt>
            <c:idx val="1"/>
            <c:spPr>
              <a:solidFill>
                <a:srgbClr val="ffc000"/>
              </a:solidFill>
              <a:ln w="25560">
                <a:solidFill>
                  <a:srgbClr val="ffffff"/>
                </a:solidFill>
                <a:round/>
              </a:ln>
            </c:spPr>
          </c:dPt>
          <c:dPt>
            <c:idx val="2"/>
            <c:spPr>
              <a:solidFill>
                <a:srgbClr val="70ad47"/>
              </a:solidFill>
              <a:ln w="25560">
                <a:solidFill>
                  <a:srgbClr val="ffffff"/>
                </a:solidFill>
                <a:round/>
              </a:ln>
            </c:spPr>
          </c:dPt>
          <c:dPt>
            <c:idx val="3"/>
            <c:spPr>
              <a:solidFill>
                <a:srgbClr val="9e480e"/>
              </a:solidFill>
              <a:ln w="25560">
                <a:solidFill>
                  <a:srgbClr val="ffffff"/>
                </a:solidFill>
                <a:round/>
              </a:ln>
            </c:spPr>
          </c:dPt>
          <c:dPt>
            <c:idx val="4"/>
            <c:spPr>
              <a:solidFill>
                <a:srgbClr val="997300"/>
              </a:solidFill>
              <a:ln w="25560">
                <a:solidFill>
                  <a:srgbClr val="ffffff"/>
                </a:solidFill>
                <a:round/>
              </a:ln>
            </c:spPr>
          </c:dPt>
          <c:dLbls>
            <c:numFmt formatCode="0%" sourceLinked="0"/>
            <c:dLbl>
              <c:idx val="0"/>
              <c:numFmt formatCode="0%" sourceLinked="0"/>
              <c:txPr>
                <a:bodyPr wrap="square"/>
                <a:lstStyle/>
                <a:p>
                  <a:pPr>
                    <a:defRPr b="0" sz="1000" spc="-1" strike="noStrike">
                      <a:solidFill>
                        <a:srgbClr val="404040"/>
                      </a:solidFill>
                      <a:latin typeface="Calibri"/>
                      <a:ea typeface="DejaVu Sans"/>
                    </a:defRPr>
                  </a:pPr>
                </a:p>
              </c:txPr>
              <c:dLblPos val="bestFit"/>
              <c:showLegendKey val="0"/>
              <c:showVal val="1"/>
              <c:showCatName val="1"/>
              <c:showSerName val="0"/>
              <c:showPercent val="0"/>
              <c:separator>; </c:separator>
            </c:dLbl>
            <c:dLbl>
              <c:idx val="1"/>
              <c:numFmt formatCode="0%" sourceLinked="0"/>
              <c:txPr>
                <a:bodyPr wrap="square"/>
                <a:lstStyle/>
                <a:p>
                  <a:pPr>
                    <a:defRPr b="0" sz="1000" spc="-1" strike="noStrike">
                      <a:solidFill>
                        <a:srgbClr val="404040"/>
                      </a:solidFill>
                      <a:latin typeface="Calibri"/>
                      <a:ea typeface="DejaVu Sans"/>
                    </a:defRPr>
                  </a:pPr>
                </a:p>
              </c:txPr>
              <c:dLblPos val="bestFit"/>
              <c:showLegendKey val="0"/>
              <c:showVal val="1"/>
              <c:showCatName val="1"/>
              <c:showSerName val="0"/>
              <c:showPercent val="0"/>
              <c:separator>; </c:separator>
            </c:dLbl>
            <c:dLbl>
              <c:idx val="2"/>
              <c:numFmt formatCode="0%" sourceLinked="0"/>
              <c:txPr>
                <a:bodyPr wrap="square"/>
                <a:lstStyle/>
                <a:p>
                  <a:pPr>
                    <a:defRPr b="0" sz="1000" spc="-1" strike="noStrike">
                      <a:solidFill>
                        <a:srgbClr val="404040"/>
                      </a:solidFill>
                      <a:latin typeface="Calibri"/>
                      <a:ea typeface="DejaVu Sans"/>
                    </a:defRPr>
                  </a:pPr>
                </a:p>
              </c:txPr>
              <c:dLblPos val="bestFit"/>
              <c:showLegendKey val="0"/>
              <c:showVal val="1"/>
              <c:showCatName val="1"/>
              <c:showSerName val="0"/>
              <c:showPercent val="0"/>
              <c:separator>; </c:separator>
            </c:dLbl>
            <c:dLbl>
              <c:idx val="3"/>
              <c:numFmt formatCode="0%" sourceLinked="0"/>
              <c:txPr>
                <a:bodyPr wrap="square"/>
                <a:lstStyle/>
                <a:p>
                  <a:pPr>
                    <a:defRPr b="0" sz="1000" spc="-1" strike="noStrike">
                      <a:solidFill>
                        <a:srgbClr val="404040"/>
                      </a:solidFill>
                      <a:latin typeface="Calibri"/>
                      <a:ea typeface="DejaVu Sans"/>
                    </a:defRPr>
                  </a:pPr>
                </a:p>
              </c:txPr>
              <c:dLblPos val="bestFit"/>
              <c:showLegendKey val="0"/>
              <c:showVal val="1"/>
              <c:showCatName val="1"/>
              <c:showSerName val="0"/>
              <c:showPercent val="0"/>
              <c:separator>; </c:separator>
            </c:dLbl>
            <c:dLbl>
              <c:idx val="4"/>
              <c:numFmt formatCode="0%" sourceLinked="0"/>
              <c:txPr>
                <a:bodyPr wrap="square"/>
                <a:lstStyle/>
                <a:p>
                  <a:pPr>
                    <a:defRPr b="0" sz="1000" spc="-1" strike="noStrike">
                      <a:solidFill>
                        <a:srgbClr val="404040"/>
                      </a:solidFill>
                      <a:latin typeface="Calibri"/>
                      <a:ea typeface="DejaVu Sans"/>
                    </a:defRPr>
                  </a:pPr>
                </a:p>
              </c:txPr>
              <c:dLblPos val="bestFit"/>
              <c:showLegendKey val="0"/>
              <c:showVal val="1"/>
              <c:showCatName val="1"/>
              <c:showSerName val="0"/>
              <c:showPercent val="0"/>
              <c:separator>; </c:separator>
            </c:dLbl>
            <c:txPr>
              <a:bodyPr wrap="square"/>
              <a:lstStyle/>
              <a:p>
                <a:pPr>
                  <a:defRPr b="0" sz="1000" spc="-1" strike="noStrike">
                    <a:solidFill>
                      <a:srgbClr val="404040"/>
                    </a:solidFill>
                    <a:latin typeface="Calibri"/>
                    <a:ea typeface="Arial"/>
                  </a:defRPr>
                </a:pPr>
              </a:p>
            </c:txPr>
            <c:dLblPos val="inEnd"/>
            <c:showLegendKey val="0"/>
            <c:showVal val="1"/>
            <c:showCatName val="1"/>
            <c:showSerName val="0"/>
            <c:showPercent val="0"/>
            <c:separator>; </c:separator>
            <c:showLeaderLines val="1"/>
          </c:dLbls>
          <c:cat>
            <c:strRef>
              <c:f>categories</c:f>
              <c:strCache>
                <c:ptCount val="5"/>
                <c:pt idx="0">
                  <c:v>Adhésions</c:v>
                </c:pt>
                <c:pt idx="1">
                  <c:v>Contributions financières CORREF</c:v>
                </c:pt>
                <c:pt idx="2">
                  <c:v>Contributions financières FREVAS</c:v>
                </c:pt>
                <c:pt idx="3">
                  <c:v>DONS COMMUNAUTES </c:v>
                </c:pt>
                <c:pt idx="4">
                  <c:v>FRAIS DE DOSSIERS</c:v>
                </c:pt>
              </c:strCache>
            </c:strRef>
          </c:cat>
          <c:val>
            <c:numRef>
              <c:f>0</c:f>
              <c:numCache>
                <c:formatCode>General</c:formatCode>
                <c:ptCount val="5"/>
                <c:pt idx="0">
                  <c:v>0.0482418266285235</c:v>
                </c:pt>
                <c:pt idx="1">
                  <c:v>0.0112564262133221</c:v>
                </c:pt>
                <c:pt idx="2">
                  <c:v>0.393974917466275</c:v>
                </c:pt>
                <c:pt idx="3">
                  <c:v>0.160162864406698</c:v>
                </c:pt>
                <c:pt idx="4">
                  <c:v>0.386363965285182</c:v>
                </c:pt>
              </c:numCache>
            </c:numRef>
          </c:val>
        </c:ser>
      </c:pie3DChart>
    </c:plotArea>
    <c:plotVisOnly val="1"/>
    <c:dispBlanksAs val="gap"/>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fr-FR" sz="4400" spc="-1" strike="noStrike">
                <a:latin typeface="Arial"/>
              </a:rPr>
              <a:t>Click to move the slide</a:t>
            </a:r>
            <a:endParaRPr b="0" lang="fr-FR" sz="4400" spc="-1" strike="noStrike">
              <a:latin typeface="Arial"/>
            </a:endParaRPr>
          </a:p>
        </p:txBody>
      </p:sp>
      <p:sp>
        <p:nvSpPr>
          <p:cNvPr id="28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Click to edit the notes format</a:t>
            </a:r>
            <a:endParaRPr b="0" lang="fr-FR" sz="2000" spc="-1" strike="noStrike">
              <a:latin typeface="Arial"/>
            </a:endParaRPr>
          </a:p>
        </p:txBody>
      </p:sp>
      <p:sp>
        <p:nvSpPr>
          <p:cNvPr id="289"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&lt;header&gt;</a:t>
            </a:r>
            <a:endParaRPr b="0" lang="fr-FR" sz="1400" spc="-1" strike="noStrike">
              <a:latin typeface="Times New Roman"/>
            </a:endParaRPr>
          </a:p>
        </p:txBody>
      </p:sp>
      <p:sp>
        <p:nvSpPr>
          <p:cNvPr id="290" name="PlaceHolder 4"/>
          <p:cNvSpPr>
            <a:spLocks noGrp="1"/>
          </p:cNvSpPr>
          <p:nvPr>
            <p:ph type="dt" idx="15"/>
          </p:nvPr>
        </p:nvSpPr>
        <p:spPr>
          <a:xfrm>
            <a:off x="4278960" y="0"/>
            <a:ext cx="3280680" cy="534240"/>
          </a:xfrm>
          <a:prstGeom prst="rect">
            <a:avLst/>
          </a:prstGeom>
          <a:noFill/>
          <a:ln w="0">
            <a:noFill/>
          </a:ln>
        </p:spPr>
        <p:txBody>
          <a:bodyPr lIns="0" rIns="0" tIns="0" bIns="0" anchor="t">
            <a:noAutofit/>
          </a:bodyPr>
          <a:lstStyle>
            <a:lvl1pPr algn="r">
              <a:buNone/>
              <a:defRPr b="0" lang="fr-FR" sz="1400" spc="-1" strike="noStrike">
                <a:latin typeface="Times New Roman"/>
              </a:defRPr>
            </a:lvl1pPr>
          </a:lstStyle>
          <a:p>
            <a:pPr algn="r">
              <a:buNone/>
            </a:pPr>
            <a:r>
              <a:rPr b="0" lang="fr-FR" sz="1400" spc="-1" strike="noStrike">
                <a:latin typeface="Times New Roman"/>
              </a:rPr>
              <a:t>&lt;date/time&gt;</a:t>
            </a:r>
            <a:endParaRPr b="0" lang="fr-FR" sz="1400" spc="-1" strike="noStrike">
              <a:latin typeface="Times New Roman"/>
            </a:endParaRPr>
          </a:p>
        </p:txBody>
      </p:sp>
      <p:sp>
        <p:nvSpPr>
          <p:cNvPr id="291" name="PlaceHolder 5"/>
          <p:cNvSpPr>
            <a:spLocks noGrp="1"/>
          </p:cNvSpPr>
          <p:nvPr>
            <p:ph type="ftr" idx="16"/>
          </p:nvPr>
        </p:nvSpPr>
        <p:spPr>
          <a:xfrm>
            <a:off x="0" y="10157400"/>
            <a:ext cx="3280680" cy="534240"/>
          </a:xfrm>
          <a:prstGeom prst="rect">
            <a:avLst/>
          </a:prstGeom>
          <a:noFill/>
          <a:ln w="0">
            <a:noFill/>
          </a:ln>
        </p:spPr>
        <p:txBody>
          <a:bodyPr lIns="0" rIns="0" tIns="0" bIns="0" anchor="b">
            <a:noAutofit/>
          </a:bodyPr>
          <a:lstStyle>
            <a:lvl1pPr>
              <a:defRPr b="0" lang="fr-FR" sz="1400" spc="-1" strike="noStrike">
                <a:latin typeface="Times New Roman"/>
              </a:defRPr>
            </a:lvl1pPr>
          </a:lstStyle>
          <a:p>
            <a:r>
              <a:rPr b="0" lang="fr-FR" sz="1400" spc="-1" strike="noStrike">
                <a:latin typeface="Times New Roman"/>
              </a:rPr>
              <a:t>&lt;footer&gt;</a:t>
            </a:r>
            <a:endParaRPr b="0" lang="fr-FR" sz="1400" spc="-1" strike="noStrike">
              <a:latin typeface="Times New Roman"/>
            </a:endParaRPr>
          </a:p>
        </p:txBody>
      </p:sp>
      <p:sp>
        <p:nvSpPr>
          <p:cNvPr id="292" name="PlaceHolder 6"/>
          <p:cNvSpPr>
            <a:spLocks noGrp="1"/>
          </p:cNvSpPr>
          <p:nvPr>
            <p:ph type="sldNum" idx="17"/>
          </p:nvPr>
        </p:nvSpPr>
        <p:spPr>
          <a:xfrm>
            <a:off x="4278960" y="10157400"/>
            <a:ext cx="3280680" cy="534240"/>
          </a:xfrm>
          <a:prstGeom prst="rect">
            <a:avLst/>
          </a:prstGeom>
          <a:noFill/>
          <a:ln w="0">
            <a:noFill/>
          </a:ln>
        </p:spPr>
        <p:txBody>
          <a:bodyPr lIns="0" rIns="0" tIns="0" bIns="0" anchor="b">
            <a:noAutofit/>
          </a:bodyPr>
          <a:lstStyle>
            <a:lvl1pPr algn="r">
              <a:buNone/>
              <a:defRPr b="0" lang="fr-FR" sz="1400" spc="-1" strike="noStrike">
                <a:latin typeface="Times New Roman"/>
              </a:defRPr>
            </a:lvl1pPr>
          </a:lstStyle>
          <a:p>
            <a:pPr algn="r">
              <a:buNone/>
            </a:pPr>
            <a:fld id="{23CDF604-89CF-4386-9E6A-DB624A2C0293}" type="slidenum">
              <a:rPr b="0" lang="fr-FR" sz="1400" spc="-1" strike="noStrike">
                <a:latin typeface="Times New Roman"/>
              </a:rPr>
              <a:t>&lt;number&gt;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2544840" y="876240"/>
            <a:ext cx="4203000" cy="2363040"/>
          </a:xfrm>
          <a:prstGeom prst="rect">
            <a:avLst/>
          </a:prstGeom>
          <a:ln w="0">
            <a:noFill/>
          </a:ln>
        </p:spPr>
      </p:sp>
      <p:sp>
        <p:nvSpPr>
          <p:cNvPr id="382"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83" name="PlaceHolder 3"/>
          <p:cNvSpPr>
            <a:spLocks noGrp="1"/>
          </p:cNvSpPr>
          <p:nvPr>
            <p:ph type="sldNum" idx="28"/>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2544840" y="876240"/>
            <a:ext cx="4203000" cy="2363040"/>
          </a:xfrm>
          <a:prstGeom prst="rect">
            <a:avLst/>
          </a:prstGeom>
          <a:ln w="0">
            <a:noFill/>
          </a:ln>
        </p:spPr>
      </p:sp>
      <p:sp>
        <p:nvSpPr>
          <p:cNvPr id="409"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10" name="PlaceHolder 3"/>
          <p:cNvSpPr>
            <a:spLocks noGrp="1"/>
          </p:cNvSpPr>
          <p:nvPr>
            <p:ph type="sldNum" idx="37"/>
          </p:nvPr>
        </p:nvSpPr>
        <p:spPr>
          <a:xfrm>
            <a:off x="5265720" y="6658560"/>
            <a:ext cx="4024080" cy="347400"/>
          </a:xfrm>
          <a:prstGeom prst="rect">
            <a:avLst/>
          </a:prstGeom>
          <a:noFill/>
          <a:ln w="0">
            <a:noFill/>
          </a:ln>
        </p:spPr>
        <p:txBody>
          <a:bodyPr lIns="93240" rIns="93240" tIns="46440" bIns="46440" anchor="b">
            <a:noAutofit/>
          </a:bodyPr>
          <a:lstStyle>
            <a:lvl1pPr algn="r">
              <a:lnSpc>
                <a:spcPct val="100000"/>
              </a:lnSpc>
              <a:buNone/>
              <a:defRPr b="0" lang="fr-FR" sz="1200" spc="-1" strike="noStrike">
                <a:solidFill>
                  <a:srgbClr val="000000"/>
                </a:solidFill>
                <a:latin typeface="Times New Roman"/>
                <a:ea typeface="+mn-ea"/>
              </a:defRPr>
            </a:lvl1pPr>
          </a:lstStyle>
          <a:p>
            <a:pPr algn="r">
              <a:lnSpc>
                <a:spcPct val="100000"/>
              </a:lnSpc>
              <a:buNone/>
            </a:pPr>
            <a:fld id="{5E91B21B-B8F5-4C32-B765-96E1A6F31B59}" type="slidenum">
              <a:rPr b="0" lang="fr-FR" sz="1200" spc="-1" strike="noStrike">
                <a:solidFill>
                  <a:srgbClr val="000000"/>
                </a:solidFill>
                <a:latin typeface="Times New Roman"/>
                <a:ea typeface="+mn-ea"/>
              </a:rPr>
              <a:t>19</a:t>
            </a:fld>
            <a:endParaRPr b="0" lang="fr-F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2544840" y="876240"/>
            <a:ext cx="4203000" cy="2363040"/>
          </a:xfrm>
          <a:prstGeom prst="rect">
            <a:avLst/>
          </a:prstGeom>
          <a:ln w="0">
            <a:noFill/>
          </a:ln>
        </p:spPr>
      </p:sp>
      <p:sp>
        <p:nvSpPr>
          <p:cNvPr id="412"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13" name="PlaceHolder 3"/>
          <p:cNvSpPr>
            <a:spLocks noGrp="1"/>
          </p:cNvSpPr>
          <p:nvPr>
            <p:ph type="sldNum" idx="38"/>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2544840" y="876240"/>
            <a:ext cx="4203000" cy="2363040"/>
          </a:xfrm>
          <a:prstGeom prst="rect">
            <a:avLst/>
          </a:prstGeom>
          <a:ln w="0">
            <a:noFill/>
          </a:ln>
        </p:spPr>
      </p:sp>
      <p:sp>
        <p:nvSpPr>
          <p:cNvPr id="415"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16" name="PlaceHolder 3"/>
          <p:cNvSpPr>
            <a:spLocks noGrp="1"/>
          </p:cNvSpPr>
          <p:nvPr>
            <p:ph type="sldNum" idx="39"/>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2544840" y="876240"/>
            <a:ext cx="4203000" cy="2363040"/>
          </a:xfrm>
          <a:prstGeom prst="rect">
            <a:avLst/>
          </a:prstGeom>
          <a:ln w="0">
            <a:noFill/>
          </a:ln>
        </p:spPr>
      </p:sp>
      <p:sp>
        <p:nvSpPr>
          <p:cNvPr id="418"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19" name="PlaceHolder 3"/>
          <p:cNvSpPr>
            <a:spLocks noGrp="1"/>
          </p:cNvSpPr>
          <p:nvPr>
            <p:ph type="sldNum" idx="40"/>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2544840" y="876240"/>
            <a:ext cx="4203000" cy="2363040"/>
          </a:xfrm>
          <a:prstGeom prst="rect">
            <a:avLst/>
          </a:prstGeom>
          <a:ln w="0">
            <a:noFill/>
          </a:ln>
        </p:spPr>
      </p:sp>
      <p:sp>
        <p:nvSpPr>
          <p:cNvPr id="421"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22" name="PlaceHolder 3"/>
          <p:cNvSpPr>
            <a:spLocks noGrp="1"/>
          </p:cNvSpPr>
          <p:nvPr>
            <p:ph type="sldNum" idx="41"/>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2544840" y="876240"/>
            <a:ext cx="4203000" cy="2363040"/>
          </a:xfrm>
          <a:prstGeom prst="rect">
            <a:avLst/>
          </a:prstGeom>
          <a:ln w="0">
            <a:noFill/>
          </a:ln>
        </p:spPr>
      </p:sp>
      <p:sp>
        <p:nvSpPr>
          <p:cNvPr id="424"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25" name="PlaceHolder 3"/>
          <p:cNvSpPr>
            <a:spLocks noGrp="1"/>
          </p:cNvSpPr>
          <p:nvPr>
            <p:ph type="sldNum" idx="42"/>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2544840" y="876240"/>
            <a:ext cx="4203000" cy="2363040"/>
          </a:xfrm>
          <a:prstGeom prst="rect">
            <a:avLst/>
          </a:prstGeom>
          <a:ln w="0">
            <a:noFill/>
          </a:ln>
        </p:spPr>
      </p:sp>
      <p:sp>
        <p:nvSpPr>
          <p:cNvPr id="427"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28" name="PlaceHolder 3"/>
          <p:cNvSpPr>
            <a:spLocks noGrp="1"/>
          </p:cNvSpPr>
          <p:nvPr>
            <p:ph type="sldNum" idx="43"/>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2544840" y="876240"/>
            <a:ext cx="4203000" cy="2363040"/>
          </a:xfrm>
          <a:prstGeom prst="rect">
            <a:avLst/>
          </a:prstGeom>
          <a:ln w="0">
            <a:noFill/>
          </a:ln>
        </p:spPr>
      </p:sp>
      <p:sp>
        <p:nvSpPr>
          <p:cNvPr id="430"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31" name="PlaceHolder 3"/>
          <p:cNvSpPr>
            <a:spLocks noGrp="1"/>
          </p:cNvSpPr>
          <p:nvPr>
            <p:ph type="sldNum" idx="44"/>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2544840" y="876240"/>
            <a:ext cx="4203000" cy="2363040"/>
          </a:xfrm>
          <a:prstGeom prst="rect">
            <a:avLst/>
          </a:prstGeom>
          <a:ln w="0">
            <a:noFill/>
          </a:ln>
        </p:spPr>
      </p:sp>
      <p:sp>
        <p:nvSpPr>
          <p:cNvPr id="433"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34" name="PlaceHolder 3"/>
          <p:cNvSpPr>
            <a:spLocks noGrp="1"/>
          </p:cNvSpPr>
          <p:nvPr>
            <p:ph type="sldNum" idx="45"/>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2544840" y="876240"/>
            <a:ext cx="4203000" cy="2363040"/>
          </a:xfrm>
          <a:prstGeom prst="rect">
            <a:avLst/>
          </a:prstGeom>
          <a:ln w="0">
            <a:noFill/>
          </a:ln>
        </p:spPr>
      </p:sp>
      <p:sp>
        <p:nvSpPr>
          <p:cNvPr id="436"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37" name="PlaceHolder 3"/>
          <p:cNvSpPr>
            <a:spLocks noGrp="1"/>
          </p:cNvSpPr>
          <p:nvPr>
            <p:ph type="sldNum" idx="46"/>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2544840" y="876240"/>
            <a:ext cx="4203000" cy="2363040"/>
          </a:xfrm>
          <a:prstGeom prst="rect">
            <a:avLst/>
          </a:prstGeom>
          <a:ln w="0">
            <a:noFill/>
          </a:ln>
        </p:spPr>
      </p:sp>
      <p:sp>
        <p:nvSpPr>
          <p:cNvPr id="385"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86" name="PlaceHolder 3"/>
          <p:cNvSpPr>
            <a:spLocks noGrp="1"/>
          </p:cNvSpPr>
          <p:nvPr>
            <p:ph type="sldNum" idx="29"/>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2544840" y="876240"/>
            <a:ext cx="4203000" cy="2363040"/>
          </a:xfrm>
          <a:prstGeom prst="rect">
            <a:avLst/>
          </a:prstGeom>
          <a:ln w="0">
            <a:noFill/>
          </a:ln>
        </p:spPr>
      </p:sp>
      <p:sp>
        <p:nvSpPr>
          <p:cNvPr id="388"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89" name="PlaceHolder 3"/>
          <p:cNvSpPr>
            <a:spLocks noGrp="1"/>
          </p:cNvSpPr>
          <p:nvPr>
            <p:ph type="sldNum" idx="30"/>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2544840" y="876240"/>
            <a:ext cx="4203000" cy="2363040"/>
          </a:xfrm>
          <a:prstGeom prst="rect">
            <a:avLst/>
          </a:prstGeom>
          <a:ln w="0">
            <a:noFill/>
          </a:ln>
        </p:spPr>
      </p:sp>
      <p:sp>
        <p:nvSpPr>
          <p:cNvPr id="391"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92" name="PlaceHolder 3"/>
          <p:cNvSpPr>
            <a:spLocks noGrp="1"/>
          </p:cNvSpPr>
          <p:nvPr>
            <p:ph type="sldNum" idx="31"/>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2544840" y="876240"/>
            <a:ext cx="4203000" cy="2363040"/>
          </a:xfrm>
          <a:prstGeom prst="rect">
            <a:avLst/>
          </a:prstGeom>
          <a:ln w="0">
            <a:noFill/>
          </a:ln>
        </p:spPr>
      </p:sp>
      <p:sp>
        <p:nvSpPr>
          <p:cNvPr id="394"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95" name="PlaceHolder 3"/>
          <p:cNvSpPr>
            <a:spLocks noGrp="1"/>
          </p:cNvSpPr>
          <p:nvPr>
            <p:ph type="sldNum" idx="32"/>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2544840" y="876240"/>
            <a:ext cx="4202640" cy="2362680"/>
          </a:xfrm>
          <a:prstGeom prst="rect">
            <a:avLst/>
          </a:prstGeom>
          <a:ln w="0">
            <a:noFill/>
          </a:ln>
        </p:spPr>
      </p:sp>
      <p:sp>
        <p:nvSpPr>
          <p:cNvPr id="397"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398" name="PlaceHolder 3"/>
          <p:cNvSpPr>
            <a:spLocks noGrp="1"/>
          </p:cNvSpPr>
          <p:nvPr>
            <p:ph type="sldNum" idx="33"/>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2544840" y="876240"/>
            <a:ext cx="4203000" cy="2363040"/>
          </a:xfrm>
          <a:prstGeom prst="rect">
            <a:avLst/>
          </a:prstGeom>
          <a:ln w="0">
            <a:noFill/>
          </a:ln>
        </p:spPr>
      </p:sp>
      <p:sp>
        <p:nvSpPr>
          <p:cNvPr id="400"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01" name="PlaceHolder 3"/>
          <p:cNvSpPr>
            <a:spLocks noGrp="1"/>
          </p:cNvSpPr>
          <p:nvPr>
            <p:ph type="sldNum" idx="34"/>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2544840" y="876240"/>
            <a:ext cx="4203000" cy="2363040"/>
          </a:xfrm>
          <a:prstGeom prst="rect">
            <a:avLst/>
          </a:prstGeom>
          <a:ln w="0">
            <a:noFill/>
          </a:ln>
        </p:spPr>
      </p:sp>
      <p:sp>
        <p:nvSpPr>
          <p:cNvPr id="403"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04" name="PlaceHolder 3"/>
          <p:cNvSpPr>
            <a:spLocks noGrp="1"/>
          </p:cNvSpPr>
          <p:nvPr>
            <p:ph type="sldNum" idx="35"/>
          </p:nvPr>
        </p:nvSpPr>
        <p:spPr>
          <a:xfrm>
            <a:off x="5265720" y="6658560"/>
            <a:ext cx="4024080" cy="347400"/>
          </a:xfrm>
          <a:prstGeom prst="rect">
            <a:avLst/>
          </a:prstGeom>
          <a:noFill/>
          <a:ln w="0">
            <a:noFill/>
          </a:ln>
        </p:spPr>
        <p:txBody>
          <a:bodyPr lIns="93240" rIns="93240" tIns="46440" bIns="46440" anchor="b">
            <a:noAutofit/>
          </a:bodyPr>
          <a:lstStyle>
            <a:lvl1pPr>
              <a:defRPr b="0" lang="fr-FR" sz="2400" spc="-1" strike="noStrike">
                <a:latin typeface="Times New Roman"/>
              </a:defRPr>
            </a:lvl1pPr>
          </a:lstStyle>
          <a:p>
            <a:endParaRPr b="0" lang="fr-FR" sz="24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2544840" y="876240"/>
            <a:ext cx="4203000" cy="2363040"/>
          </a:xfrm>
          <a:prstGeom prst="rect">
            <a:avLst/>
          </a:prstGeom>
          <a:ln w="0">
            <a:noFill/>
          </a:ln>
        </p:spPr>
      </p:sp>
      <p:sp>
        <p:nvSpPr>
          <p:cNvPr id="406" name="PlaceHolder 2"/>
          <p:cNvSpPr>
            <a:spLocks noGrp="1"/>
          </p:cNvSpPr>
          <p:nvPr>
            <p:ph type="body"/>
          </p:nvPr>
        </p:nvSpPr>
        <p:spPr>
          <a:xfrm>
            <a:off x="929520" y="3373920"/>
            <a:ext cx="7432920" cy="2756160"/>
          </a:xfrm>
          <a:prstGeom prst="rect">
            <a:avLst/>
          </a:prstGeom>
          <a:noFill/>
          <a:ln w="0">
            <a:noFill/>
          </a:ln>
        </p:spPr>
        <p:txBody>
          <a:bodyPr lIns="93240" rIns="93240" tIns="46440" bIns="46440" anchor="t">
            <a:noAutofit/>
          </a:bodyPr>
          <a:p>
            <a:endParaRPr b="0" lang="fr-FR" sz="2000" spc="-1" strike="noStrike">
              <a:latin typeface="Arial"/>
            </a:endParaRPr>
          </a:p>
        </p:txBody>
      </p:sp>
      <p:sp>
        <p:nvSpPr>
          <p:cNvPr id="407" name="PlaceHolder 3"/>
          <p:cNvSpPr>
            <a:spLocks noGrp="1"/>
          </p:cNvSpPr>
          <p:nvPr>
            <p:ph type="sldNum" idx="36"/>
          </p:nvPr>
        </p:nvSpPr>
        <p:spPr>
          <a:xfrm>
            <a:off x="5265720" y="6658560"/>
            <a:ext cx="4024080" cy="347400"/>
          </a:xfrm>
          <a:prstGeom prst="rect">
            <a:avLst/>
          </a:prstGeom>
          <a:noFill/>
          <a:ln w="0">
            <a:noFill/>
          </a:ln>
        </p:spPr>
        <p:txBody>
          <a:bodyPr lIns="93240" rIns="93240" tIns="46440" bIns="46440" anchor="b">
            <a:noAutofit/>
          </a:bodyPr>
          <a:lstStyle>
            <a:lvl1pPr algn="r">
              <a:lnSpc>
                <a:spcPct val="100000"/>
              </a:lnSpc>
              <a:buNone/>
              <a:defRPr b="0" lang="fr-FR" sz="1200" spc="-1" strike="noStrike">
                <a:solidFill>
                  <a:srgbClr val="000000"/>
                </a:solidFill>
                <a:latin typeface="Times New Roman"/>
                <a:ea typeface="+mn-ea"/>
              </a:defRPr>
            </a:lvl1pPr>
          </a:lstStyle>
          <a:p>
            <a:pPr algn="r">
              <a:lnSpc>
                <a:spcPct val="100000"/>
              </a:lnSpc>
              <a:buNone/>
            </a:pPr>
            <a:fld id="{129DA518-0B1F-42BB-8A4E-26E3E860FD48}" type="slidenum">
              <a:rPr b="0" lang="fr-FR" sz="1200" spc="-1" strike="noStrike">
                <a:solidFill>
                  <a:srgbClr val="000000"/>
                </a:solidFill>
                <a:latin typeface="Times New Roman"/>
                <a:ea typeface="+mn-ea"/>
              </a:rPr>
              <a:t>19</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D8E82D6-BA31-4901-8E87-3FB55772449A}" type="slidenum">
              <a:t>&lt;#&gt;</a:t>
            </a:fld>
          </a:p>
        </p:txBody>
      </p:sp>
      <p:sp>
        <p:nvSpPr>
          <p:cNvPr id="4" name="PlaceHolder 3"/>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2D734D4-3290-4DB0-94BB-8F26FA500916}"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DED67FD-4E3C-4045-A44A-9092CF444731}" type="slidenum">
              <a:t>&lt;#&gt;</a:t>
            </a:fld>
          </a:p>
        </p:txBody>
      </p:sp>
      <p:sp>
        <p:nvSpPr>
          <p:cNvPr id="9" name="PlaceHolder 8"/>
          <p:cNvSpPr>
            <a:spLocks noGrp="1"/>
          </p:cNvSpPr>
          <p:nvPr>
            <p:ph type="dt" idx="3"/>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877BC66-9747-436A-95FE-F8D796BF04ED}" type="slidenum">
              <a:t>&lt;#&gt;</a:t>
            </a:fld>
          </a:p>
        </p:txBody>
      </p:sp>
      <p:sp>
        <p:nvSpPr>
          <p:cNvPr id="11" name="PlaceHolder 10"/>
          <p:cNvSpPr>
            <a:spLocks noGrp="1"/>
          </p:cNvSpPr>
          <p:nvPr>
            <p:ph type="dt" idx="3"/>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110EBDDA-CC74-45B9-998D-C485266E7FE2}"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6B8354A-86A0-4B86-A346-BB77C1F42D9D}"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AA6A17E-BA9E-4B64-A26C-5F5C35AC9246}"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8D5B17F-E630-44D0-8FB4-0B5C50A0899E}"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FC3CE22-27B4-4CEC-B8CB-D462D689098E}"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D57A81F-89A0-4AD0-AF2E-1320471AA536}"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1625912-B3AF-46BD-B1AA-F5B2A4EA0278}"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D759457-2293-499D-8129-32E505DC87C6}"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8B29C40-2ACB-40EA-9955-52C4A6246A5D}"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59372CB-3725-43DC-A3A6-CF727E2C1884}"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6838292-B257-4DE5-9286-D3E872D3AEF0}"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D14605F-FD82-484D-9D20-299A0EBC71C3}" type="slidenum">
              <a:t>&lt;#&gt;</a:t>
            </a:fld>
          </a:p>
        </p:txBody>
      </p:sp>
      <p:sp>
        <p:nvSpPr>
          <p:cNvPr id="9" name="PlaceHolder 8"/>
          <p:cNvSpPr>
            <a:spLocks noGrp="1"/>
          </p:cNvSpPr>
          <p:nvPr>
            <p:ph type="dt" idx="6"/>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48AFA1A-C97F-47BD-BE4B-35FE572C0636}" type="slidenum">
              <a:t>&lt;#&gt;</a:t>
            </a:fld>
          </a:p>
        </p:txBody>
      </p:sp>
      <p:sp>
        <p:nvSpPr>
          <p:cNvPr id="11" name="PlaceHolder 10"/>
          <p:cNvSpPr>
            <a:spLocks noGrp="1"/>
          </p:cNvSpPr>
          <p:nvPr>
            <p:ph type="dt" idx="6"/>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33F8531-8505-4C8E-BBF9-D1C2757BE023}" type="slidenum">
              <a:t>&lt;#&gt;</a:t>
            </a:fld>
          </a:p>
        </p:txBody>
      </p:sp>
      <p:sp>
        <p:nvSpPr>
          <p:cNvPr id="4" name="PlaceHolder 3"/>
          <p:cNvSpPr>
            <a:spLocks noGrp="1"/>
          </p:cNvSpPr>
          <p:nvPr>
            <p:ph type="dt" idx="9"/>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2E59D44-397A-4CEE-9968-6CC337377091}"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C850A52-BA80-4DD9-B88A-809385E59FA9}"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9A13082-9B34-4CEE-BCC2-6BD61E92AB27}"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3F450D7-1679-4F80-AF6B-AAB1EC62E36C}"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487A4B8-C982-4BF4-98F3-F0107D8FA933}"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545E856-A961-4900-A149-DE2F2E529D86}"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0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5244A62-FFBD-46DB-8BA1-5DC6C3E400F5}"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E7BB05D-697E-4F20-97AA-D39C27EB15A0}"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FAF8D00-9853-496F-B2AE-052D86910357}"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1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42CA311-248B-4E06-A3A6-03D3801E6905}"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C0A181A-2E1A-4000-B25D-F2AD84EAD92E}" type="slidenum">
              <a:t>&lt;#&gt;</a:t>
            </a:fld>
          </a:p>
        </p:txBody>
      </p:sp>
      <p:sp>
        <p:nvSpPr>
          <p:cNvPr id="9" name="PlaceHolder 8"/>
          <p:cNvSpPr>
            <a:spLocks noGrp="1"/>
          </p:cNvSpPr>
          <p:nvPr>
            <p:ph type="dt" idx="9"/>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2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AA2C764-178F-4062-87D6-C72083664AFB}" type="slidenum">
              <a:t>&lt;#&gt;</a:t>
            </a:fld>
          </a:p>
        </p:txBody>
      </p:sp>
      <p:sp>
        <p:nvSpPr>
          <p:cNvPr id="11" name="PlaceHolder 10"/>
          <p:cNvSpPr>
            <a:spLocks noGrp="1"/>
          </p:cNvSpPr>
          <p:nvPr>
            <p:ph type="dt" idx="9"/>
          </p:nvPr>
        </p:nvSpPr>
        <p:spPr/>
        <p:txBody>
          <a:bodyPr/>
          <a:p>
            <a:r>
              <a:rPr lang="fr-F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dt" idx="10"/>
          </p:nvPr>
        </p:nvSpPr>
        <p:spPr/>
        <p:txBody>
          <a:bodyPr/>
          <a:p>
            <a:r>
              <a:rPr lang="fr-F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dt" idx="10"/>
          </p:nvPr>
        </p:nvSpPr>
        <p:spPr/>
        <p:txBody>
          <a:bodyPr/>
          <a:p>
            <a:r>
              <a:rPr lang="fr-F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dt" idx="10"/>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EEC2001-3627-4E07-9F3E-488E55C2697F}"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3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dt" idx="10"/>
          </p:nvPr>
        </p:nvSpPr>
        <p:spPr/>
        <p:txBody>
          <a:bodyPr/>
          <a:p>
            <a:r>
              <a:rPr lang="fr-F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dt" idx="10"/>
          </p:nvPr>
        </p:nvSpPr>
        <p:spPr/>
        <p:txBody>
          <a:bodyPr/>
          <a:p>
            <a:r>
              <a:rPr lang="fr-F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dt" idx="10"/>
          </p:nvPr>
        </p:nvSpPr>
        <p:spPr/>
        <p:txBody>
          <a:bodyPr/>
          <a:p>
            <a:r>
              <a:rPr lang="fr-F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4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4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0"/>
          </p:nvPr>
        </p:nvSpPr>
        <p:spPr/>
        <p:txBody>
          <a:bodyPr/>
          <a:p>
            <a:r>
              <a:rPr lang="fr-F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4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4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0"/>
          </p:nvPr>
        </p:nvSpPr>
        <p:spPr/>
        <p:txBody>
          <a:bodyPr/>
          <a:p>
            <a:r>
              <a:rPr lang="fr-F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0"/>
          </p:nvPr>
        </p:nvSpPr>
        <p:spPr/>
        <p:txBody>
          <a:bodyPr/>
          <a:p>
            <a:r>
              <a:rPr lang="fr-F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5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dt" idx="10"/>
          </p:nvPr>
        </p:nvSpPr>
        <p:spPr/>
        <p:txBody>
          <a:bodyPr/>
          <a:p>
            <a:r>
              <a:rPr lang="fr-F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5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dt" idx="10"/>
          </p:nvPr>
        </p:nvSpPr>
        <p:spPr/>
        <p:txBody>
          <a:bodyPr/>
          <a:p>
            <a:r>
              <a:rPr lang="fr-F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dt" idx="10"/>
          </p:nvPr>
        </p:nvSpPr>
        <p:spPr/>
        <p:txBody>
          <a:bodyPr/>
          <a:p>
            <a:r>
              <a:rPr lang="fr-FR"/>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7822B81-361A-4CC9-B3B8-A849ECF04DA0}" type="slidenum">
              <a:t>&lt;#&gt;</a:t>
            </a:fld>
          </a:p>
        </p:txBody>
      </p:sp>
      <p:sp>
        <p:nvSpPr>
          <p:cNvPr id="4" name="PlaceHolder 3"/>
          <p:cNvSpPr>
            <a:spLocks noGrp="1"/>
          </p:cNvSpPr>
          <p:nvPr>
            <p:ph type="dt" idx="13"/>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F7995DB-4CF3-4773-BB10-435CE17B9961}"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A6EB255F-8574-49AB-A3FE-E29EB229A791}" type="slidenum">
              <a:t>&lt;#&gt;</a:t>
            </a:fld>
          </a:p>
        </p:txBody>
      </p:sp>
      <p:sp>
        <p:nvSpPr>
          <p:cNvPr id="6" name="PlaceHolder 5"/>
          <p:cNvSpPr>
            <a:spLocks noGrp="1"/>
          </p:cNvSpPr>
          <p:nvPr>
            <p:ph type="dt" idx="13"/>
          </p:nvPr>
        </p:nvSpPr>
        <p:spPr/>
        <p:txBody>
          <a:bodyPr/>
          <a:p>
            <a:r>
              <a:rPr lang="fr-FR"/>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14FF9CBC-2F1F-4C0E-9384-0ED73367471F}" type="slidenum">
              <a:t>&lt;#&gt;</a:t>
            </a:fld>
          </a:p>
        </p:txBody>
      </p:sp>
      <p:sp>
        <p:nvSpPr>
          <p:cNvPr id="6" name="PlaceHolder 5"/>
          <p:cNvSpPr>
            <a:spLocks noGrp="1"/>
          </p:cNvSpPr>
          <p:nvPr>
            <p:ph type="dt" idx="13"/>
          </p:nvPr>
        </p:nvSpPr>
        <p:spPr/>
        <p:txBody>
          <a:bodyPr/>
          <a:p>
            <a:r>
              <a:rPr lang="fr-FR"/>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7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DF07D965-B5AE-4263-A7DB-3C10659F8862}" type="slidenum">
              <a:t>&lt;#&gt;</a:t>
            </a:fld>
          </a:p>
        </p:txBody>
      </p:sp>
      <p:sp>
        <p:nvSpPr>
          <p:cNvPr id="7" name="PlaceHolder 6"/>
          <p:cNvSpPr>
            <a:spLocks noGrp="1"/>
          </p:cNvSpPr>
          <p:nvPr>
            <p:ph type="dt" idx="13"/>
          </p:nvPr>
        </p:nvSpPr>
        <p:spPr/>
        <p:txBody>
          <a:bodyPr/>
          <a:p>
            <a:r>
              <a:rPr lang="fr-FR"/>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9CDC6E46-F735-4B74-9A89-EC59315D1A07}" type="slidenum">
              <a:t>&lt;#&gt;</a:t>
            </a:fld>
          </a:p>
        </p:txBody>
      </p:sp>
      <p:sp>
        <p:nvSpPr>
          <p:cNvPr id="5" name="PlaceHolder 4"/>
          <p:cNvSpPr>
            <a:spLocks noGrp="1"/>
          </p:cNvSpPr>
          <p:nvPr>
            <p:ph type="dt" idx="13"/>
          </p:nvPr>
        </p:nvSpPr>
        <p:spPr/>
        <p:txBody>
          <a:bodyPr/>
          <a:p>
            <a:r>
              <a:rPr lang="fr-FR"/>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A1888FF5-00C4-46C8-A3F9-BED333FDBD3C}" type="slidenum">
              <a:t>&lt;#&gt;</a:t>
            </a:fld>
          </a:p>
        </p:txBody>
      </p:sp>
      <p:sp>
        <p:nvSpPr>
          <p:cNvPr id="5" name="PlaceHolder 4"/>
          <p:cNvSpPr>
            <a:spLocks noGrp="1"/>
          </p:cNvSpPr>
          <p:nvPr>
            <p:ph type="dt" idx="13"/>
          </p:nvPr>
        </p:nvSpPr>
        <p:spPr/>
        <p:txBody>
          <a:bodyPr/>
          <a:p>
            <a:r>
              <a:rPr lang="fr-FR"/>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64AF3D1D-0122-4802-9679-1B2EC31D16D7}"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8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E8F9FDE7-0847-4631-8F24-5385DB8F0505}"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9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9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78B19490-77FE-4FD0-B7BB-D7F3E0E68AFC}"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9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D5E88E21-ECE0-4365-86FE-F68592F0241D}" type="slidenum">
              <a:t>&lt;#&gt;</a:t>
            </a:fld>
          </a:p>
        </p:txBody>
      </p:sp>
      <p:sp>
        <p:nvSpPr>
          <p:cNvPr id="7" name="PlaceHolder 6"/>
          <p:cNvSpPr>
            <a:spLocks noGrp="1"/>
          </p:cNvSpPr>
          <p:nvPr>
            <p:ph type="dt" idx="13"/>
          </p:nvPr>
        </p:nvSpPr>
        <p:spPr/>
        <p:txBody>
          <a:bodyPr/>
          <a:p>
            <a:r>
              <a:rPr lang="fr-FR"/>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9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810A9002-442E-4698-965D-03836BAF5DA9}" type="slidenum">
              <a:t>&lt;#&gt;</a:t>
            </a:fld>
          </a:p>
        </p:txBody>
      </p:sp>
      <p:sp>
        <p:nvSpPr>
          <p:cNvPr id="9" name="PlaceHolder 8"/>
          <p:cNvSpPr>
            <a:spLocks noGrp="1"/>
          </p:cNvSpPr>
          <p:nvPr>
            <p:ph type="dt" idx="1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4171B6D-0B64-4BD1-A228-B3C23795FABD}"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CDDEA700-ADA6-44A0-8985-C40428D8D032}" type="slidenum">
              <a:t>&lt;#&gt;</a:t>
            </a:fld>
          </a:p>
        </p:txBody>
      </p:sp>
      <p:sp>
        <p:nvSpPr>
          <p:cNvPr id="11" name="PlaceHolder 10"/>
          <p:cNvSpPr>
            <a:spLocks noGrp="1"/>
          </p:cNvSpPr>
          <p:nvPr>
            <p:ph type="dt" idx="13"/>
          </p:nvPr>
        </p:nvSpPr>
        <p:spPr/>
        <p:txBody>
          <a:bodyPr/>
          <a:p>
            <a:r>
              <a:rPr lang="fr-FR"/>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1853D4C-5338-4D8A-A28F-A2E3903417B9}"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dt" idx="14"/>
          </p:nvPr>
        </p:nvSpPr>
        <p:spPr/>
        <p:txBody>
          <a:bodyPr/>
          <a:p>
            <a:r>
              <a:rPr lang="fr-FR"/>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dt" idx="14"/>
          </p:nvPr>
        </p:nvSpPr>
        <p:spPr/>
        <p:txBody>
          <a:bodyPr/>
          <a:p>
            <a:r>
              <a:rPr lang="fr-FR"/>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 name="PlaceHolder 3"/>
          <p:cNvSpPr>
            <a:spLocks noGrp="1"/>
          </p:cNvSpPr>
          <p:nvPr>
            <p:ph type="dt" idx="14"/>
          </p:nvPr>
        </p:nvSpPr>
        <p:spPr/>
        <p:txBody>
          <a:bodyPr/>
          <a:p>
            <a:r>
              <a:rPr lang="fr-FR"/>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dt" idx="14"/>
          </p:nvPr>
        </p:nvSpPr>
        <p:spPr/>
        <p:txBody>
          <a:bodyPr/>
          <a:p>
            <a:r>
              <a:rPr lang="fr-FR"/>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dt" idx="14"/>
          </p:nvPr>
        </p:nvSpPr>
        <p:spPr/>
        <p:txBody>
          <a:bodyPr/>
          <a:p>
            <a:r>
              <a:rPr lang="fr-FR"/>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dt" idx="14"/>
          </p:nvPr>
        </p:nvSpPr>
        <p:spPr/>
        <p:txBody>
          <a:bodyPr/>
          <a:p>
            <a:r>
              <a:rPr lang="fr-FR"/>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6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4"/>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C1AA487-8202-49B3-A9D7-3D61BE4E2283}"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6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4"/>
          </p:nvPr>
        </p:nvSpPr>
        <p:spPr/>
        <p:txBody>
          <a:bodyPr/>
          <a:p>
            <a:r>
              <a:rPr lang="fr-FR"/>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dt" idx="14"/>
          </p:nvPr>
        </p:nvSpPr>
        <p:spPr/>
        <p:txBody>
          <a:bodyPr/>
          <a:p>
            <a:r>
              <a:rPr lang="fr-FR"/>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 name="PlaceHolder 4"/>
          <p:cNvSpPr>
            <a:spLocks noGrp="1"/>
          </p:cNvSpPr>
          <p:nvPr>
            <p:ph type="dt" idx="14"/>
          </p:nvPr>
        </p:nvSpPr>
        <p:spPr/>
        <p:txBody>
          <a:bodyPr/>
          <a:p>
            <a:r>
              <a:rPr lang="fr-FR"/>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 name="PlaceHolder 6"/>
          <p:cNvSpPr>
            <a:spLocks noGrp="1"/>
          </p:cNvSpPr>
          <p:nvPr>
            <p:ph type="dt" idx="14"/>
          </p:nvPr>
        </p:nvSpPr>
        <p:spPr/>
        <p:txBody>
          <a:bodyPr/>
          <a:p>
            <a:r>
              <a:rPr lang="fr-FR"/>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8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 name="PlaceHolder 8"/>
          <p:cNvSpPr>
            <a:spLocks noGrp="1"/>
          </p:cNvSpPr>
          <p:nvPr>
            <p:ph type="dt" idx="14"/>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14E8213-B204-4771-8694-BD6666C6F505}" type="slidenum">
              <a:t>&lt;#&gt;</a:t>
            </a:fld>
          </a:p>
        </p:txBody>
      </p:sp>
      <p:sp>
        <p:nvSpPr>
          <p:cNvPr id="8" name="PlaceHolder 7"/>
          <p:cNvSpPr>
            <a:spLocks noGrp="1"/>
          </p:cNvSpPr>
          <p:nvPr>
            <p:ph type="dt" idx="3"/>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8" descr=""/>
          <p:cNvPicPr/>
          <p:nvPr/>
        </p:nvPicPr>
        <p:blipFill>
          <a:blip r:embed="rId2"/>
          <a:stretch/>
        </p:blipFill>
        <p:spPr>
          <a:xfrm>
            <a:off x="11325960" y="0"/>
            <a:ext cx="852120" cy="933840"/>
          </a:xfrm>
          <a:prstGeom prst="rect">
            <a:avLst/>
          </a:prstGeom>
          <a:ln w="0">
            <a:noFill/>
          </a:ln>
        </p:spPr>
      </p:pic>
      <p:sp>
        <p:nvSpPr>
          <p:cNvPr id="1" name="PlaceHolder 1"/>
          <p:cNvSpPr>
            <a:spLocks noGrp="1"/>
          </p:cNvSpPr>
          <p:nvPr>
            <p:ph type="ftr" idx="1"/>
          </p:nvPr>
        </p:nvSpPr>
        <p:spPr>
          <a:xfrm>
            <a:off x="4038480" y="6356520"/>
            <a:ext cx="4110480" cy="360720"/>
          </a:xfrm>
          <a:prstGeom prst="rect">
            <a:avLst/>
          </a:prstGeom>
          <a:noFill/>
          <a:ln w="0">
            <a:noFill/>
          </a:ln>
        </p:spPr>
        <p:txBody>
          <a:bodyPr lIns="90000" rIns="90000" tIns="45000" bIns="45000" anchor="t">
            <a:noAutofit/>
          </a:bodyPr>
          <a:lstStyle>
            <a:lvl1pPr algn="ctr">
              <a:lnSpc>
                <a:spcPct val="100000"/>
              </a:lnSpc>
              <a:buNone/>
              <a:defRPr b="0" lang="fr-FR" sz="1400" spc="-1" strike="noStrike">
                <a:solidFill>
                  <a:srgbClr val="000000"/>
                </a:solidFill>
                <a:latin typeface="Times New Roman"/>
                <a:ea typeface="DejaVu Sans"/>
              </a:defRPr>
            </a:lvl1pPr>
          </a:lstStyle>
          <a:p>
            <a:pPr algn="ctr">
              <a:lnSpc>
                <a:spcPct val="100000"/>
              </a:lnSpc>
              <a:buNone/>
            </a:pPr>
            <a:r>
              <a:rPr b="0" lang="fr-FR" sz="1400" spc="-1" strike="noStrike">
                <a:solidFill>
                  <a:srgbClr val="000000"/>
                </a:solidFill>
                <a:latin typeface="Times New Roman"/>
                <a:ea typeface="DejaVu Sans"/>
              </a:rPr>
              <a:t>&lt;footer&gt;</a:t>
            </a:r>
            <a:endParaRPr b="0" lang="fr-FR" sz="1400" spc="-1" strike="noStrike">
              <a:latin typeface="Times New Roman"/>
            </a:endParaRPr>
          </a:p>
        </p:txBody>
      </p:sp>
      <p:sp>
        <p:nvSpPr>
          <p:cNvPr id="2" name="PlaceHolder 2"/>
          <p:cNvSpPr>
            <a:spLocks noGrp="1"/>
          </p:cNvSpPr>
          <p:nvPr>
            <p:ph type="sldNum" idx="2"/>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26DF5DA8-AA96-48F5-9E10-42F9FCBB975D}" type="slidenum">
              <a:rPr b="0" lang="fr-FR" sz="1200" spc="-1" strike="noStrike">
                <a:solidFill>
                  <a:srgbClr val="8b8b8b"/>
                </a:solidFill>
                <a:latin typeface="Calibri"/>
                <a:ea typeface="Arial"/>
              </a:rPr>
              <a:t>&lt;number&gt;</a:t>
            </a:fld>
            <a:endParaRPr b="0" lang="fr-FR" sz="1200" spc="-1" strike="noStrike">
              <a:latin typeface="Times New Roman"/>
            </a:endParaRPr>
          </a:p>
        </p:txBody>
      </p:sp>
      <p:sp>
        <p:nvSpPr>
          <p:cNvPr id="3" name="PlaceHolder 3"/>
          <p:cNvSpPr>
            <a:spLocks noGrp="1"/>
          </p:cNvSpPr>
          <p:nvPr>
            <p:ph type="dt" idx="3"/>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Image 8" descr=""/>
          <p:cNvPicPr/>
          <p:nvPr/>
        </p:nvPicPr>
        <p:blipFill>
          <a:blip r:embed="rId2"/>
          <a:stretch/>
        </p:blipFill>
        <p:spPr>
          <a:xfrm>
            <a:off x="11325960" y="0"/>
            <a:ext cx="852120" cy="933840"/>
          </a:xfrm>
          <a:prstGeom prst="rect">
            <a:avLst/>
          </a:prstGeom>
          <a:ln w="0">
            <a:noFill/>
          </a:ln>
        </p:spPr>
      </p:pic>
      <p:sp>
        <p:nvSpPr>
          <p:cNvPr id="43" name="PlaceHolder 1"/>
          <p:cNvSpPr>
            <a:spLocks noGrp="1"/>
          </p:cNvSpPr>
          <p:nvPr>
            <p:ph type="ftr" idx="4"/>
          </p:nvPr>
        </p:nvSpPr>
        <p:spPr>
          <a:xfrm>
            <a:off x="4038480" y="6356520"/>
            <a:ext cx="4110480" cy="360720"/>
          </a:xfrm>
          <a:prstGeom prst="rect">
            <a:avLst/>
          </a:prstGeom>
          <a:noFill/>
          <a:ln w="0">
            <a:noFill/>
          </a:ln>
        </p:spPr>
        <p:txBody>
          <a:bodyPr lIns="90000" rIns="90000" tIns="45000" bIns="45000" anchor="t">
            <a:noAutofit/>
          </a:bodyPr>
          <a:lstStyle>
            <a:lvl1pPr algn="ctr">
              <a:lnSpc>
                <a:spcPct val="100000"/>
              </a:lnSpc>
              <a:buNone/>
              <a:defRPr b="0" lang="fr-FR" sz="1400" spc="-1" strike="noStrike">
                <a:solidFill>
                  <a:srgbClr val="000000"/>
                </a:solidFill>
                <a:latin typeface="Times New Roman"/>
                <a:ea typeface="DejaVu Sans"/>
              </a:defRPr>
            </a:lvl1pPr>
          </a:lstStyle>
          <a:p>
            <a:pPr algn="ctr">
              <a:lnSpc>
                <a:spcPct val="100000"/>
              </a:lnSpc>
              <a:buNone/>
            </a:pPr>
            <a:r>
              <a:rPr b="0" lang="fr-FR" sz="1400" spc="-1" strike="noStrike">
                <a:solidFill>
                  <a:srgbClr val="000000"/>
                </a:solidFill>
                <a:latin typeface="Times New Roman"/>
                <a:ea typeface="DejaVu Sans"/>
              </a:rPr>
              <a:t>&lt;footer&gt;</a:t>
            </a:r>
            <a:endParaRPr b="0" lang="fr-FR" sz="1400" spc="-1" strike="noStrike">
              <a:latin typeface="Times New Roman"/>
            </a:endParaRPr>
          </a:p>
        </p:txBody>
      </p:sp>
      <p:sp>
        <p:nvSpPr>
          <p:cNvPr id="44" name="PlaceHolder 2"/>
          <p:cNvSpPr>
            <a:spLocks noGrp="1"/>
          </p:cNvSpPr>
          <p:nvPr>
            <p:ph type="sldNum" idx="5"/>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058A0397-C912-4779-B8DD-F6DCCEFE03A5}" type="slidenum">
              <a:rPr b="0" lang="fr-FR" sz="1200" spc="-1" strike="noStrike">
                <a:solidFill>
                  <a:srgbClr val="8b8b8b"/>
                </a:solidFill>
                <a:latin typeface="Calibri"/>
                <a:ea typeface="Arial"/>
              </a:rPr>
              <a:t>&lt;number&gt;</a:t>
            </a:fld>
            <a:endParaRPr b="0" lang="fr-FR" sz="1200" spc="-1" strike="noStrike">
              <a:latin typeface="Times New Roman"/>
            </a:endParaRPr>
          </a:p>
        </p:txBody>
      </p:sp>
      <p:sp>
        <p:nvSpPr>
          <p:cNvPr id="45" name="PlaceHolder 3"/>
          <p:cNvSpPr>
            <a:spLocks noGrp="1"/>
          </p:cNvSpPr>
          <p:nvPr>
            <p:ph type="dt" idx="6"/>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4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4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Image 8" descr=""/>
          <p:cNvPicPr/>
          <p:nvPr/>
        </p:nvPicPr>
        <p:blipFill>
          <a:blip r:embed="rId2"/>
          <a:stretch/>
        </p:blipFill>
        <p:spPr>
          <a:xfrm>
            <a:off x="11325960" y="0"/>
            <a:ext cx="852120" cy="933840"/>
          </a:xfrm>
          <a:prstGeom prst="rect">
            <a:avLst/>
          </a:prstGeom>
          <a:ln w="0">
            <a:noFill/>
          </a:ln>
        </p:spPr>
      </p:pic>
      <p:sp>
        <p:nvSpPr>
          <p:cNvPr id="85" name="PlaceHolder 1"/>
          <p:cNvSpPr>
            <a:spLocks noGrp="1"/>
          </p:cNvSpPr>
          <p:nvPr>
            <p:ph type="ftr" idx="7"/>
          </p:nvPr>
        </p:nvSpPr>
        <p:spPr>
          <a:xfrm>
            <a:off x="4038480" y="6356520"/>
            <a:ext cx="4110480" cy="360720"/>
          </a:xfrm>
          <a:prstGeom prst="rect">
            <a:avLst/>
          </a:prstGeom>
          <a:noFill/>
          <a:ln w="0">
            <a:noFill/>
          </a:ln>
        </p:spPr>
        <p:txBody>
          <a:bodyPr lIns="90000" rIns="90000" tIns="45000" bIns="45000" anchor="t">
            <a:noAutofit/>
          </a:bodyPr>
          <a:lstStyle>
            <a:lvl1pPr algn="ctr">
              <a:lnSpc>
                <a:spcPct val="100000"/>
              </a:lnSpc>
              <a:buNone/>
              <a:defRPr b="0" lang="fr-FR" sz="1400" spc="-1" strike="noStrike">
                <a:solidFill>
                  <a:srgbClr val="000000"/>
                </a:solidFill>
                <a:latin typeface="Times New Roman"/>
                <a:ea typeface="DejaVu Sans"/>
              </a:defRPr>
            </a:lvl1pPr>
          </a:lstStyle>
          <a:p>
            <a:pPr algn="ctr">
              <a:lnSpc>
                <a:spcPct val="100000"/>
              </a:lnSpc>
              <a:buNone/>
            </a:pPr>
            <a:r>
              <a:rPr b="0" lang="fr-FR" sz="1400" spc="-1" strike="noStrike">
                <a:solidFill>
                  <a:srgbClr val="000000"/>
                </a:solidFill>
                <a:latin typeface="Times New Roman"/>
                <a:ea typeface="DejaVu Sans"/>
              </a:rPr>
              <a:t>&lt;footer&gt;</a:t>
            </a:r>
            <a:endParaRPr b="0" lang="fr-FR" sz="1400" spc="-1" strike="noStrike">
              <a:latin typeface="Times New Roman"/>
            </a:endParaRPr>
          </a:p>
        </p:txBody>
      </p:sp>
      <p:sp>
        <p:nvSpPr>
          <p:cNvPr id="86" name="PlaceHolder 2"/>
          <p:cNvSpPr>
            <a:spLocks noGrp="1"/>
          </p:cNvSpPr>
          <p:nvPr>
            <p:ph type="sldNum" idx="8"/>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9435B945-BD48-44C2-9367-D6CD578765AA}" type="slidenum">
              <a:rPr b="0" lang="fr-FR" sz="1200" spc="-1" strike="noStrike">
                <a:solidFill>
                  <a:srgbClr val="8b8b8b"/>
                </a:solidFill>
                <a:latin typeface="Calibri"/>
                <a:ea typeface="Arial"/>
              </a:rPr>
              <a:t>&lt;number&gt;</a:t>
            </a:fld>
            <a:endParaRPr b="0" lang="fr-FR" sz="1200" spc="-1" strike="noStrike">
              <a:latin typeface="Times New Roman"/>
            </a:endParaRPr>
          </a:p>
        </p:txBody>
      </p:sp>
      <p:sp>
        <p:nvSpPr>
          <p:cNvPr id="87" name="PlaceHolder 3"/>
          <p:cNvSpPr>
            <a:spLocks noGrp="1"/>
          </p:cNvSpPr>
          <p:nvPr>
            <p:ph type="dt" idx="9"/>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8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8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6" name="Image 8" descr=""/>
          <p:cNvPicPr/>
          <p:nvPr/>
        </p:nvPicPr>
        <p:blipFill>
          <a:blip r:embed="rId2"/>
          <a:stretch/>
        </p:blipFill>
        <p:spPr>
          <a:xfrm>
            <a:off x="11325960" y="0"/>
            <a:ext cx="852120" cy="933840"/>
          </a:xfrm>
          <a:prstGeom prst="rect">
            <a:avLst/>
          </a:prstGeom>
          <a:ln w="0">
            <a:noFill/>
          </a:ln>
        </p:spPr>
      </p:pic>
      <p:sp>
        <p:nvSpPr>
          <p:cNvPr id="127" name="PlaceHolder 1"/>
          <p:cNvSpPr>
            <a:spLocks noGrp="1"/>
          </p:cNvSpPr>
          <p:nvPr>
            <p:ph type="dt" idx="10"/>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12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12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6" name="Image 8" descr=""/>
          <p:cNvPicPr/>
          <p:nvPr/>
        </p:nvPicPr>
        <p:blipFill>
          <a:blip r:embed="rId2"/>
          <a:stretch/>
        </p:blipFill>
        <p:spPr>
          <a:xfrm>
            <a:off x="11325960" y="0"/>
            <a:ext cx="852120" cy="933840"/>
          </a:xfrm>
          <a:prstGeom prst="rect">
            <a:avLst/>
          </a:prstGeom>
          <a:ln w="0">
            <a:noFill/>
          </a:ln>
        </p:spPr>
      </p:pic>
      <p:sp>
        <p:nvSpPr>
          <p:cNvPr id="167" name="PlaceHolder 1"/>
          <p:cNvSpPr>
            <a:spLocks noGrp="1"/>
          </p:cNvSpPr>
          <p:nvPr>
            <p:ph type="ftr" idx="11"/>
          </p:nvPr>
        </p:nvSpPr>
        <p:spPr>
          <a:xfrm>
            <a:off x="4038480" y="6356520"/>
            <a:ext cx="4110480" cy="360720"/>
          </a:xfrm>
          <a:prstGeom prst="rect">
            <a:avLst/>
          </a:prstGeom>
          <a:noFill/>
          <a:ln w="0">
            <a:noFill/>
          </a:ln>
        </p:spPr>
        <p:txBody>
          <a:bodyPr lIns="90000" rIns="90000" tIns="45000" bIns="45000" anchor="t">
            <a:noAutofit/>
          </a:bodyPr>
          <a:lstStyle>
            <a:lvl1pPr algn="ctr">
              <a:lnSpc>
                <a:spcPct val="100000"/>
              </a:lnSpc>
              <a:buNone/>
              <a:defRPr b="0" lang="fr-FR" sz="1400" spc="-1" strike="noStrike">
                <a:solidFill>
                  <a:srgbClr val="000000"/>
                </a:solidFill>
                <a:latin typeface="Times New Roman"/>
                <a:ea typeface="DejaVu Sans"/>
              </a:defRPr>
            </a:lvl1pPr>
          </a:lstStyle>
          <a:p>
            <a:pPr algn="ctr">
              <a:lnSpc>
                <a:spcPct val="100000"/>
              </a:lnSpc>
              <a:buNone/>
            </a:pPr>
            <a:r>
              <a:rPr b="0" lang="fr-FR" sz="1400" spc="-1" strike="noStrike">
                <a:solidFill>
                  <a:srgbClr val="000000"/>
                </a:solidFill>
                <a:latin typeface="Times New Roman"/>
                <a:ea typeface="DejaVu Sans"/>
              </a:rPr>
              <a:t>&lt;footer&gt;</a:t>
            </a:r>
            <a:endParaRPr b="0" lang="fr-FR" sz="1400" spc="-1" strike="noStrike">
              <a:latin typeface="Times New Roman"/>
            </a:endParaRPr>
          </a:p>
        </p:txBody>
      </p:sp>
      <p:sp>
        <p:nvSpPr>
          <p:cNvPr id="168" name="PlaceHolder 2"/>
          <p:cNvSpPr>
            <a:spLocks noGrp="1"/>
          </p:cNvSpPr>
          <p:nvPr>
            <p:ph type="sldNum" idx="12"/>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A0FAE22B-3708-49CE-BF72-410D926854F1}" type="slidenum">
              <a:rPr b="0" lang="fr-FR" sz="1200" spc="-1" strike="noStrike">
                <a:solidFill>
                  <a:srgbClr val="8b8b8b"/>
                </a:solidFill>
                <a:latin typeface="Calibri"/>
                <a:ea typeface="Arial"/>
              </a:rPr>
              <a:t>&lt;number&gt;</a:t>
            </a:fld>
            <a:endParaRPr b="0" lang="fr-FR" sz="1200" spc="-1" strike="noStrike">
              <a:latin typeface="Times New Roman"/>
            </a:endParaRPr>
          </a:p>
        </p:txBody>
      </p:sp>
      <p:sp>
        <p:nvSpPr>
          <p:cNvPr id="169" name="PlaceHolder 3"/>
          <p:cNvSpPr>
            <a:spLocks noGrp="1"/>
          </p:cNvSpPr>
          <p:nvPr>
            <p:ph type="dt" idx="13"/>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17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17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8" name="Image 8" descr=""/>
          <p:cNvPicPr/>
          <p:nvPr/>
        </p:nvPicPr>
        <p:blipFill>
          <a:blip r:embed="rId2"/>
          <a:stretch/>
        </p:blipFill>
        <p:spPr>
          <a:xfrm>
            <a:off x="11325960" y="0"/>
            <a:ext cx="852120" cy="933840"/>
          </a:xfrm>
          <a:prstGeom prst="rect">
            <a:avLst/>
          </a:prstGeom>
          <a:ln w="0">
            <a:noFill/>
          </a:ln>
        </p:spPr>
      </p:pic>
      <p:sp>
        <p:nvSpPr>
          <p:cNvPr id="2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21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7" name="Image 8" descr=""/>
          <p:cNvPicPr/>
          <p:nvPr/>
        </p:nvPicPr>
        <p:blipFill>
          <a:blip r:embed="rId2"/>
          <a:stretch/>
        </p:blipFill>
        <p:spPr>
          <a:xfrm>
            <a:off x="11325960" y="0"/>
            <a:ext cx="852120" cy="933840"/>
          </a:xfrm>
          <a:prstGeom prst="rect">
            <a:avLst/>
          </a:prstGeom>
          <a:ln w="0">
            <a:noFill/>
          </a:ln>
        </p:spPr>
      </p:pic>
      <p:sp>
        <p:nvSpPr>
          <p:cNvPr id="248" name="PlaceHolder 1"/>
          <p:cNvSpPr>
            <a:spLocks noGrp="1"/>
          </p:cNvSpPr>
          <p:nvPr>
            <p:ph type="dt" idx="14"/>
          </p:nvPr>
        </p:nvSpPr>
        <p:spPr>
          <a:xfrm>
            <a:off x="838080" y="6356520"/>
            <a:ext cx="2738880" cy="360720"/>
          </a:xfrm>
          <a:prstGeom prst="rect">
            <a:avLst/>
          </a:prstGeom>
          <a:noFill/>
          <a:ln w="0">
            <a:noFill/>
          </a:ln>
        </p:spPr>
        <p:txBody>
          <a:bodyPr lIns="90000" rIns="90000" tIns="45000" bIns="45000" anchor="ctr">
            <a:noAutofit/>
          </a:bodyPr>
          <a:lstStyle>
            <a:lvl1pPr>
              <a:defRPr b="0" lang="fr-FR" sz="1400" spc="-1" strike="noStrike">
                <a:latin typeface="Times New Roman"/>
              </a:defRPr>
            </a:lvl1pPr>
          </a:lstStyle>
          <a:p>
            <a:r>
              <a:rPr b="0" lang="fr-FR" sz="1400" spc="-1" strike="noStrike">
                <a:latin typeface="Times New Roman"/>
              </a:rPr>
              <a:t>&lt;date/time&gt;</a:t>
            </a:r>
            <a:endParaRPr b="0" lang="fr-FR" sz="1400" spc="-1" strike="noStrike">
              <a:latin typeface="Times New Roman"/>
            </a:endParaRPr>
          </a:p>
        </p:txBody>
      </p:sp>
      <p:sp>
        <p:nvSpPr>
          <p:cNvPr id="24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latin typeface="Arial"/>
              </a:rPr>
              <a:t>Click to edit the title text format</a:t>
            </a:r>
            <a:endParaRPr b="0" lang="fr-FR" sz="4400" spc="-1" strike="noStrike">
              <a:latin typeface="Arial"/>
            </a:endParaRPr>
          </a:p>
        </p:txBody>
      </p:sp>
      <p:sp>
        <p:nvSpPr>
          <p:cNvPr id="250"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chart" Target="../charts/chart27.xml"/><Relationship Id="rId2" Type="http://schemas.openxmlformats.org/officeDocument/2006/relationships/slideLayout" Target="../slideLayouts/slideLayout37.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chart" Target="../charts/chart28.xml"/><Relationship Id="rId2" Type="http://schemas.openxmlformats.org/officeDocument/2006/relationships/slideLayout" Target="../slideLayouts/slideLayout3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chart" Target="../charts/chart29.xml"/><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chart" Target="../charts/chart30.xml"/><Relationship Id="rId2" Type="http://schemas.openxmlformats.org/officeDocument/2006/relationships/slideLayout" Target="../slideLayouts/slideLayout49.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png"/><Relationship Id="rId3" Type="http://schemas.openxmlformats.org/officeDocument/2006/relationships/slideLayout" Target="../slideLayouts/slideLayout49.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hyperlink" Target="mailto:dpo@crr.contact" TargetMode="External"/><Relationship Id="rId2" Type="http://schemas.openxmlformats.org/officeDocument/2006/relationships/slideLayout" Target="../slideLayouts/slideLayout7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25.xml"/><Relationship Id="rId2" Type="http://schemas.openxmlformats.org/officeDocument/2006/relationships/chart" Target="../charts/chart26.xml"/><Relationship Id="rId3" Type="http://schemas.openxmlformats.org/officeDocument/2006/relationships/slideLayout" Target="../slideLayouts/slideLayout37.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Rectangle 4"/>
          <p:cNvSpPr/>
          <p:nvPr/>
        </p:nvSpPr>
        <p:spPr>
          <a:xfrm>
            <a:off x="0" y="0"/>
            <a:ext cx="12187800" cy="6144120"/>
          </a:xfrm>
          <a:prstGeom prst="rect">
            <a:avLst/>
          </a:prstGeom>
          <a:solidFill>
            <a:srgbClr val="1b4b5f"/>
          </a:solidFill>
          <a:ln>
            <a:noFill/>
          </a:ln>
        </p:spPr>
        <p:style>
          <a:lnRef idx="2">
            <a:schemeClr val="accent1">
              <a:shade val="50000"/>
            </a:schemeClr>
          </a:lnRef>
          <a:fillRef idx="1">
            <a:schemeClr val="accent1"/>
          </a:fillRef>
          <a:effectRef idx="0">
            <a:schemeClr val="accent1"/>
          </a:effectRef>
          <a:fontRef idx="minor"/>
        </p:style>
      </p:sp>
      <p:sp>
        <p:nvSpPr>
          <p:cNvPr id="294" name="PlaceHolder 1"/>
          <p:cNvSpPr>
            <a:spLocks noGrp="1"/>
          </p:cNvSpPr>
          <p:nvPr>
            <p:ph type="title"/>
          </p:nvPr>
        </p:nvSpPr>
        <p:spPr>
          <a:xfrm>
            <a:off x="1523880" y="0"/>
            <a:ext cx="9139680" cy="3007800"/>
          </a:xfrm>
          <a:prstGeom prst="rect">
            <a:avLst/>
          </a:prstGeom>
          <a:noFill/>
          <a:ln w="0">
            <a:noFill/>
          </a:ln>
        </p:spPr>
        <p:txBody>
          <a:bodyPr lIns="0" rIns="0" tIns="0" bIns="0" anchor="b">
            <a:normAutofit/>
          </a:bodyPr>
          <a:p>
            <a:pPr algn="ctr">
              <a:lnSpc>
                <a:spcPct val="90000"/>
              </a:lnSpc>
              <a:buNone/>
            </a:pPr>
            <a:r>
              <a:rPr b="1" lang="fr-FR" sz="4800" spc="-1" strike="noStrike">
                <a:solidFill>
                  <a:srgbClr val="ffffff"/>
                </a:solidFill>
                <a:latin typeface="Open Sans"/>
                <a:ea typeface="Open Sans"/>
              </a:rPr>
              <a:t>Rapport d’activité </a:t>
            </a:r>
            <a:br>
              <a:rPr sz="4800"/>
            </a:br>
            <a:r>
              <a:rPr b="1" lang="fr-FR" sz="4800" spc="-1" strike="noStrike">
                <a:solidFill>
                  <a:srgbClr val="ffffff"/>
                </a:solidFill>
                <a:latin typeface="Open Sans"/>
                <a:ea typeface="Open Sans"/>
              </a:rPr>
              <a:t>de la CRR</a:t>
            </a:r>
            <a:br>
              <a:rPr sz="4800"/>
            </a:br>
            <a:endParaRPr b="0" lang="fr-FR" sz="4800" spc="-1" strike="noStrike">
              <a:latin typeface="Arial"/>
            </a:endParaRPr>
          </a:p>
        </p:txBody>
      </p:sp>
      <p:sp>
        <p:nvSpPr>
          <p:cNvPr id="295" name="PlaceHolder 2"/>
          <p:cNvSpPr>
            <a:spLocks noGrp="1"/>
          </p:cNvSpPr>
          <p:nvPr>
            <p:ph type="subTitle"/>
          </p:nvPr>
        </p:nvSpPr>
        <p:spPr>
          <a:xfrm>
            <a:off x="0" y="6148440"/>
            <a:ext cx="12183480" cy="705240"/>
          </a:xfrm>
          <a:prstGeom prst="rect">
            <a:avLst/>
          </a:prstGeom>
          <a:noFill/>
          <a:ln w="0">
            <a:noFill/>
          </a:ln>
        </p:spPr>
        <p:txBody>
          <a:bodyPr lIns="0" rIns="0" tIns="0" bIns="0" anchor="t">
            <a:noAutofit/>
          </a:bodyPr>
          <a:p>
            <a:pPr marL="228600" indent="-228600" algn="ctr">
              <a:lnSpc>
                <a:spcPct val="90000"/>
              </a:lnSpc>
              <a:spcBef>
                <a:spcPts val="1001"/>
              </a:spcBef>
              <a:buNone/>
              <a:tabLst>
                <a:tab algn="l" pos="0"/>
              </a:tabLst>
            </a:pPr>
            <a:r>
              <a:rPr b="1" lang="fr-FR" sz="2400" spc="-1" strike="noStrike">
                <a:solidFill>
                  <a:srgbClr val="1b4b5f"/>
                </a:solidFill>
                <a:latin typeface="Open Sans"/>
                <a:ea typeface="Open Sans"/>
              </a:rPr>
              <a:t>Année 2025</a:t>
            </a:r>
            <a:endParaRPr b="0" lang="fr-FR" sz="2400" spc="-1" strike="noStrike">
              <a:latin typeface="Arial"/>
            </a:endParaRPr>
          </a:p>
        </p:txBody>
      </p:sp>
      <p:pic>
        <p:nvPicPr>
          <p:cNvPr id="296" name="Image 6" descr=""/>
          <p:cNvPicPr/>
          <p:nvPr/>
        </p:nvPicPr>
        <p:blipFill>
          <a:blip r:embed="rId1"/>
          <a:stretch/>
        </p:blipFill>
        <p:spPr>
          <a:xfrm>
            <a:off x="4615560" y="2949840"/>
            <a:ext cx="2952720" cy="3234600"/>
          </a:xfrm>
          <a:prstGeom prst="rect">
            <a:avLst/>
          </a:prstGeom>
          <a:ln w="0">
            <a:noFill/>
          </a:ln>
        </p:spPr>
      </p:pic>
      <p:sp>
        <p:nvSpPr>
          <p:cNvPr id="297" name="PlaceHolder 3"/>
          <p:cNvSpPr>
            <a:spLocks noGrp="1"/>
          </p:cNvSpPr>
          <p:nvPr>
            <p:ph type="sldNum" idx="18"/>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47FEB5C9-E05F-4971-8A2E-FB96CE4BB677}" type="slidenum">
              <a:rPr b="0" lang="fr-FR" sz="1200" spc="-1" strike="noStrike">
                <a:solidFill>
                  <a:srgbClr val="8b8b8b"/>
                </a:solidFill>
                <a:latin typeface="Calibri"/>
                <a:ea typeface="Arial"/>
              </a:rPr>
              <a:t>1</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p:nvPr>
        </p:nvSpPr>
        <p:spPr>
          <a:xfrm>
            <a:off x="838080" y="1109520"/>
            <a:ext cx="3815640" cy="4835160"/>
          </a:xfrm>
          <a:prstGeom prst="rect">
            <a:avLst/>
          </a:prstGeom>
          <a:noFill/>
          <a:ln w="0">
            <a:noFill/>
          </a:ln>
        </p:spPr>
        <p:txBody>
          <a:bodyPr lIns="90000" rIns="90000" tIns="45000" bIns="45000" anchor="t">
            <a:normAutofit fontScale="84000"/>
          </a:bodyPr>
          <a:p>
            <a:pPr marL="228600" indent="-228600" algn="just">
              <a:lnSpc>
                <a:spcPct val="117000"/>
              </a:lnSpc>
              <a:spcBef>
                <a:spcPts val="1001"/>
              </a:spcBef>
              <a:spcAft>
                <a:spcPts val="799"/>
              </a:spcAft>
              <a:buNone/>
              <a:tabLst>
                <a:tab algn="l" pos="0"/>
              </a:tabLst>
            </a:pPr>
            <a:r>
              <a:rPr b="0" i="1" lang="fr-FR" sz="1400" spc="-1" strike="noStrike">
                <a:solidFill>
                  <a:srgbClr val="1b4b5f"/>
                </a:solidFill>
                <a:latin typeface="Times New Roman"/>
                <a:ea typeface="Open Sans Medium"/>
              </a:rPr>
              <a:t>Le règlement organisant la Commission Reconnaissance et Réparation a prévu qu’à la suite de la Recommandation prise par le président de la CRR, (après avis de la commission consultative composée de membres de la CRR), la personne victime et l’institut concernés ont la faculté de solliciter le réexamen de la situation par une instance distincte de celle qui s’est prononcée.</a:t>
            </a:r>
            <a:endParaRPr b="0" lang="fr-FR" sz="1400" spc="-1" strike="noStrike">
              <a:latin typeface="Arial"/>
            </a:endParaRPr>
          </a:p>
          <a:p>
            <a:pPr marL="228600" indent="-228600" algn="just">
              <a:lnSpc>
                <a:spcPct val="107000"/>
              </a:lnSpc>
              <a:spcBef>
                <a:spcPts val="1001"/>
              </a:spcBef>
              <a:spcAft>
                <a:spcPts val="799"/>
              </a:spcAft>
              <a:buNone/>
              <a:tabLst>
                <a:tab algn="l" pos="0"/>
              </a:tabLst>
            </a:pPr>
            <a:r>
              <a:rPr b="0" i="1" lang="fr-FR" sz="1400" spc="-1" strike="noStrike">
                <a:solidFill>
                  <a:srgbClr val="1b4b5f"/>
                </a:solidFill>
                <a:latin typeface="Times New Roman"/>
                <a:ea typeface="Times New Roman"/>
              </a:rPr>
              <a:t>Il s’agit de donner la possibilité aux victimes et aux instituts qui estiment ne pas avoir été compris et qui ne partagent pas l’appréciation opérée par la CRR des agressions sexuelles ou des mesures restauratives préconisées, de s’exprimer à nouveau en approfondissant et en développant leurs prétentions.</a:t>
            </a:r>
            <a:endParaRPr b="0" lang="fr-FR" sz="1400" spc="-1" strike="noStrike">
              <a:latin typeface="Arial"/>
            </a:endParaRPr>
          </a:p>
          <a:p>
            <a:pPr marL="228600" indent="-228600" algn="just">
              <a:lnSpc>
                <a:spcPct val="107000"/>
              </a:lnSpc>
              <a:spcBef>
                <a:spcPts val="1001"/>
              </a:spcBef>
              <a:spcAft>
                <a:spcPts val="799"/>
              </a:spcAft>
              <a:buNone/>
              <a:tabLst>
                <a:tab algn="l" pos="0"/>
              </a:tabLst>
            </a:pPr>
            <a:r>
              <a:rPr b="0" i="1" lang="fr-FR" sz="1400" spc="-1" strike="noStrike">
                <a:solidFill>
                  <a:srgbClr val="1b4b5f"/>
                </a:solidFill>
                <a:latin typeface="Times New Roman"/>
                <a:ea typeface="Times New Roman"/>
              </a:rPr>
              <a:t>La personne victime et l’institut concernés doivent donner leur accord pour que la Commission de réexamen soit saisie. </a:t>
            </a:r>
            <a:endParaRPr b="0" lang="fr-FR" sz="1400" spc="-1" strike="noStrike">
              <a:latin typeface="Arial"/>
            </a:endParaRPr>
          </a:p>
          <a:p>
            <a:pPr marL="228600" indent="-228600" algn="just">
              <a:lnSpc>
                <a:spcPct val="107000"/>
              </a:lnSpc>
              <a:spcBef>
                <a:spcPts val="1001"/>
              </a:spcBef>
              <a:spcAft>
                <a:spcPts val="799"/>
              </a:spcAft>
              <a:buNone/>
              <a:tabLst>
                <a:tab algn="l" pos="0"/>
              </a:tabLst>
            </a:pPr>
            <a:r>
              <a:rPr b="0" i="1" lang="fr-FR" sz="1400" spc="-1" strike="noStrike">
                <a:solidFill>
                  <a:srgbClr val="1b4b5f"/>
                </a:solidFill>
                <a:latin typeface="Times New Roman"/>
                <a:ea typeface="Open Sans Medium"/>
              </a:rPr>
              <a:t>Composée d’un membre de la CRR n’ayant pas participé à la formation consultative qui a émis la Recommandation, d’un représentant de la CORREF et d’un représentant des victimes, la Commission de réexamen est une instance indépendante.</a:t>
            </a:r>
            <a:endParaRPr b="0" lang="fr-FR" sz="1400" spc="-1" strike="noStrike">
              <a:latin typeface="Arial"/>
            </a:endParaRPr>
          </a:p>
          <a:p>
            <a:pPr marL="228600" indent="-228600" algn="just">
              <a:lnSpc>
                <a:spcPct val="107000"/>
              </a:lnSpc>
              <a:spcBef>
                <a:spcPts val="1001"/>
              </a:spcBef>
              <a:spcAft>
                <a:spcPts val="799"/>
              </a:spcAft>
              <a:buNone/>
              <a:tabLst>
                <a:tab algn="l" pos="0"/>
              </a:tabLst>
            </a:pPr>
            <a:endParaRPr b="0" lang="fr-FR" sz="12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p:txBody>
      </p:sp>
      <p:sp>
        <p:nvSpPr>
          <p:cNvPr id="330" name="PlaceHolder 2"/>
          <p:cNvSpPr>
            <a:spLocks noGrp="1"/>
          </p:cNvSpPr>
          <p:nvPr>
            <p:ph/>
          </p:nvPr>
        </p:nvSpPr>
        <p:spPr>
          <a:xfrm>
            <a:off x="5002920" y="1109520"/>
            <a:ext cx="6879960" cy="574560"/>
          </a:xfrm>
          <a:prstGeom prst="rect">
            <a:avLst/>
          </a:prstGeom>
          <a:noFill/>
          <a:ln w="0">
            <a:noFill/>
          </a:ln>
        </p:spPr>
        <p:txBody>
          <a:bodyPr lIns="90000" rIns="90000" tIns="45000" bIns="45000" anchor="t">
            <a:normAutofit/>
          </a:bodyPr>
          <a:p>
            <a:pPr marL="285840" indent="-285840" algn="just">
              <a:lnSpc>
                <a:spcPct val="150000"/>
              </a:lnSpc>
              <a:spcBef>
                <a:spcPts val="1001"/>
              </a:spcBef>
              <a:buClr>
                <a:srgbClr val="d38f31"/>
              </a:buClr>
              <a:buFont typeface="Wingdings" charset="2"/>
              <a:buChar char=""/>
            </a:pPr>
            <a:r>
              <a:rPr b="1" lang="fr-FR" sz="1700" spc="-1" strike="noStrike">
                <a:solidFill>
                  <a:srgbClr val="d38f31"/>
                </a:solidFill>
                <a:latin typeface="Open Sans Medium"/>
                <a:ea typeface="Open Sans Medium"/>
              </a:rPr>
              <a:t>Elle a été saisie de 24 demandes au total</a:t>
            </a:r>
            <a:endParaRPr b="0" lang="fr-FR" sz="1700" spc="-1" strike="noStrike">
              <a:latin typeface="Arial"/>
            </a:endParaRPr>
          </a:p>
        </p:txBody>
      </p:sp>
      <p:sp>
        <p:nvSpPr>
          <p:cNvPr id="331" name="ZoneTexte 12"/>
          <p:cNvSpPr/>
          <p:nvPr/>
        </p:nvSpPr>
        <p:spPr>
          <a:xfrm>
            <a:off x="838080" y="442440"/>
            <a:ext cx="82101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d38f31"/>
                </a:solidFill>
                <a:latin typeface="Open Sans"/>
                <a:ea typeface="Open Sans"/>
              </a:rPr>
              <a:t>6. Une « commission de réexamen »</a:t>
            </a:r>
            <a:endParaRPr b="0" lang="fr-FR" sz="2400" spc="-1" strike="noStrike">
              <a:latin typeface="Arial"/>
            </a:endParaRPr>
          </a:p>
        </p:txBody>
      </p:sp>
      <p:sp>
        <p:nvSpPr>
          <p:cNvPr id="332" name="Espace réservé du numéro de diapositive 5"/>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FB448561-4992-42E0-BCAD-6D8FDFB8DAE2}" type="slidenum">
              <a:rPr b="0" lang="fr-FR" sz="1200" spc="-1" strike="noStrike">
                <a:solidFill>
                  <a:srgbClr val="898989"/>
                </a:solidFill>
                <a:latin typeface="Calibri"/>
                <a:ea typeface="Arial"/>
              </a:rPr>
              <a:t>10</a:t>
            </a:fld>
            <a:endParaRPr b="0" lang="fr-FR" sz="1200" spc="-1" strike="noStrike">
              <a:latin typeface="Arial"/>
            </a:endParaRPr>
          </a:p>
        </p:txBody>
      </p:sp>
      <p:sp>
        <p:nvSpPr>
          <p:cNvPr id="333" name="ZoneTexte 6"/>
          <p:cNvSpPr/>
          <p:nvPr/>
        </p:nvSpPr>
        <p:spPr>
          <a:xfrm>
            <a:off x="5043600" y="1690560"/>
            <a:ext cx="6091560" cy="42883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50000"/>
              </a:lnSpc>
              <a:spcBef>
                <a:spcPts val="1001"/>
              </a:spcBef>
              <a:spcAft>
                <a:spcPts val="799"/>
              </a:spcAft>
              <a:buClr>
                <a:srgbClr val="d38f31"/>
              </a:buClr>
              <a:buFont typeface="Wingdings" charset="2"/>
              <a:buChar char=""/>
            </a:pPr>
            <a:r>
              <a:rPr b="1" lang="fr-FR" sz="1100" spc="-1" strike="noStrike">
                <a:solidFill>
                  <a:srgbClr val="d38f31"/>
                </a:solidFill>
                <a:latin typeface="Open Sans Medium"/>
                <a:ea typeface="Arial"/>
              </a:rPr>
              <a:t>La commission dite « de réexamen » procède à un nouvel examen complet des demandes, </a:t>
            </a:r>
            <a:r>
              <a:rPr b="0" lang="fr-FR" sz="1100" spc="-1" strike="noStrike">
                <a:solidFill>
                  <a:srgbClr val="1b4b5f"/>
                </a:solidFill>
                <a:latin typeface="Open Sans Medium"/>
                <a:ea typeface="Arial"/>
              </a:rPr>
              <a:t>la victime et l’institut pouvant se fonder sur des arguments différents de ceux précédemment avancés</a:t>
            </a:r>
            <a:r>
              <a:rPr b="1" lang="fr-FR" sz="1100" spc="-1" strike="noStrike">
                <a:solidFill>
                  <a:srgbClr val="d38f31"/>
                </a:solidFill>
                <a:latin typeface="Open Sans Medium"/>
                <a:ea typeface="Arial"/>
              </a:rPr>
              <a:t>. </a:t>
            </a:r>
            <a:endParaRPr b="0" lang="fr-FR" sz="1100" spc="-1" strike="noStrike">
              <a:latin typeface="Arial"/>
            </a:endParaRPr>
          </a:p>
          <a:p>
            <a:pPr marL="285840" indent="-285840" algn="just">
              <a:lnSpc>
                <a:spcPct val="150000"/>
              </a:lnSpc>
              <a:spcBef>
                <a:spcPts val="1001"/>
              </a:spcBef>
              <a:spcAft>
                <a:spcPts val="799"/>
              </a:spcAft>
              <a:buClr>
                <a:srgbClr val="1b4b5f"/>
              </a:buClr>
              <a:buFont typeface="Wingdings" charset="2"/>
              <a:buChar char=""/>
            </a:pPr>
            <a:r>
              <a:rPr b="0" lang="fr-FR" sz="1100" spc="-1" strike="noStrike">
                <a:solidFill>
                  <a:srgbClr val="1b4b5f"/>
                </a:solidFill>
                <a:latin typeface="Open Sans Medium"/>
                <a:ea typeface="Arial"/>
              </a:rPr>
              <a:t>L’objectif poursuivi par sa création  est d’améliorer la réception des réponses apportées aux demandes, partant leur acceptation, par les victimes et par les congrégations en essayant d’œuvrer  au rapprochement des unes et des autres   dans une démarche de justice restaurative. </a:t>
            </a:r>
            <a:endParaRPr b="0" lang="fr-FR" sz="1100" spc="-1" strike="noStrike">
              <a:latin typeface="Arial"/>
            </a:endParaRPr>
          </a:p>
          <a:p>
            <a:pPr marL="285840" indent="-285840" algn="just">
              <a:lnSpc>
                <a:spcPct val="150000"/>
              </a:lnSpc>
              <a:spcBef>
                <a:spcPts val="1001"/>
              </a:spcBef>
              <a:spcAft>
                <a:spcPts val="799"/>
              </a:spcAft>
              <a:buClr>
                <a:srgbClr val="1b4b5f"/>
              </a:buClr>
              <a:buFont typeface="Wingdings" charset="2"/>
              <a:buChar char=""/>
            </a:pPr>
            <a:r>
              <a:rPr b="0" lang="fr-FR" sz="1100" spc="-1" strike="noStrike">
                <a:solidFill>
                  <a:srgbClr val="1b4b5f"/>
                </a:solidFill>
                <a:latin typeface="Open Sans Medium"/>
                <a:ea typeface="Arial"/>
              </a:rPr>
              <a:t>Ainsi, la commission de réexamen trouve-t-elle progressivement sa place et les modalités de son intervention. Elle est un lieu complémentaire, non pas de confrontation mais d’échange, pour la définition d’une juste réparation, globale et acceptée dans toute la mesure du possible. Elle est enfin l’instance qui, par ses décisions, contribue à l’avancement du processus de restauration défini par la CRR. </a:t>
            </a:r>
            <a:endParaRPr b="0" lang="fr-FR" sz="1100" spc="-1" strike="noStrike">
              <a:latin typeface="Arial"/>
            </a:endParaRPr>
          </a:p>
          <a:p>
            <a:pPr algn="just">
              <a:lnSpc>
                <a:spcPct val="150000"/>
              </a:lnSpc>
              <a:spcBef>
                <a:spcPts val="1001"/>
              </a:spcBef>
              <a:spcAft>
                <a:spcPts val="799"/>
              </a:spcAft>
              <a:buNone/>
            </a:pP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p:nvPr>
        </p:nvSpPr>
        <p:spPr>
          <a:xfrm>
            <a:off x="838080" y="1198800"/>
            <a:ext cx="4160520" cy="5153040"/>
          </a:xfrm>
          <a:prstGeom prst="rect">
            <a:avLst/>
          </a:prstGeom>
          <a:noFill/>
          <a:ln w="0">
            <a:noFill/>
          </a:ln>
        </p:spPr>
        <p:txBody>
          <a:bodyPr lIns="90000" rIns="90000" tIns="45000" bIns="45000" anchor="t">
            <a:normAutofit fontScale="76000"/>
          </a:bodyPr>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La première année d’activité de la CRR, en 2022, il y a eu un pic de saisines (604), puis une stabilisation à un niveau moindre (230 saisines en 2023 et 196 saisines en 2024). L’année 2025 a été marquée par une hausse des saisines par rapport à 2023 et 2024, </a:t>
            </a:r>
            <a:r>
              <a:rPr b="1" i="1" lang="fr-FR" sz="1400" spc="-1" strike="noStrike">
                <a:solidFill>
                  <a:srgbClr val="1b4b5f"/>
                </a:solidFill>
                <a:latin typeface="Open Sans Medium"/>
                <a:ea typeface="Open Sans Medium"/>
              </a:rPr>
              <a:t>246 personnes ayant contacté la CRR à des fins de reconnaissance et réparation. </a:t>
            </a: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Au total il y a donc eu </a:t>
            </a:r>
            <a:r>
              <a:rPr b="1" i="1" lang="fr-FR" sz="1400" spc="-1" strike="noStrike">
                <a:solidFill>
                  <a:srgbClr val="1b4b5f"/>
                </a:solidFill>
                <a:latin typeface="Open Sans Medium"/>
                <a:ea typeface="Open Sans Medium"/>
              </a:rPr>
              <a:t>1 276 saisines, dont 246 en 2025.</a:t>
            </a: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En 2025 la moyenne est de 20 saisines par mois, mais il faut noter que la CRR est compétente pour environ 70% des saisines seulement. </a:t>
            </a:r>
            <a:endParaRPr b="0" lang="fr-FR" sz="1400" spc="-1" strike="noStrike">
              <a:latin typeface="Arial"/>
            </a:endParaRPr>
          </a:p>
          <a:p>
            <a:pPr marL="228600" indent="-228600" algn="just">
              <a:lnSpc>
                <a:spcPct val="150000"/>
              </a:lnSpc>
              <a:spcBef>
                <a:spcPts val="1001"/>
              </a:spcBef>
              <a:buNone/>
              <a:tabLst>
                <a:tab algn="l" pos="0"/>
              </a:tabLst>
            </a:pPr>
            <a:r>
              <a:rPr b="1" i="1" lang="fr-FR" sz="1400" spc="-1" strike="noStrike">
                <a:solidFill>
                  <a:srgbClr val="1b4b5f"/>
                </a:solidFill>
                <a:latin typeface="Open Sans Medium"/>
                <a:ea typeface="Open Sans Medium"/>
              </a:rPr>
              <a:t>10% des saisines pour lesquelles la CRR est compétente concernent des adhérents à la CRR</a:t>
            </a:r>
            <a:r>
              <a:rPr b="0" i="1" lang="fr-FR" sz="1400" spc="-1" strike="noStrike">
                <a:solidFill>
                  <a:srgbClr val="1b4b5f"/>
                </a:solidFill>
                <a:latin typeface="Open Sans Medium"/>
                <a:ea typeface="Open Sans Medium"/>
              </a:rPr>
              <a:t>, non membres de la CORREF.</a:t>
            </a: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Le temps d’instruction et d’accompagnement dépend du temps d’échanges avec la personne victime et avec la congrégation ou association de fidèles mise en cause.  Il est d’environ 8 à 12 mois.</a:t>
            </a:r>
            <a:endParaRPr b="0" lang="fr-FR" sz="1400" spc="-1" strike="noStrike">
              <a:latin typeface="Arial"/>
            </a:endParaRPr>
          </a:p>
          <a:p>
            <a:pPr marL="228600" indent="-228600" algn="just">
              <a:lnSpc>
                <a:spcPct val="150000"/>
              </a:lnSpc>
              <a:spcBef>
                <a:spcPts val="1001"/>
              </a:spcBef>
              <a:buNone/>
              <a:tabLst>
                <a:tab algn="l" pos="0"/>
              </a:tabLst>
            </a:pPr>
            <a:endParaRPr b="0" lang="fr-FR" sz="17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p:txBody>
      </p:sp>
      <p:sp>
        <p:nvSpPr>
          <p:cNvPr id="335" name="PlaceHolder 2"/>
          <p:cNvSpPr>
            <a:spLocks noGrp="1"/>
          </p:cNvSpPr>
          <p:nvPr>
            <p:ph/>
          </p:nvPr>
        </p:nvSpPr>
        <p:spPr>
          <a:xfrm>
            <a:off x="5002920" y="1288800"/>
            <a:ext cx="6879960" cy="483120"/>
          </a:xfrm>
          <a:prstGeom prst="rect">
            <a:avLst/>
          </a:prstGeom>
          <a:noFill/>
          <a:ln w="0">
            <a:noFill/>
          </a:ln>
        </p:spPr>
        <p:txBody>
          <a:bodyPr lIns="90000" rIns="90000" tIns="45000" bIns="45000" anchor="t">
            <a:noAutofit/>
          </a:bodyPr>
          <a:p>
            <a:pPr marL="285840" indent="-285840" algn="just">
              <a:lnSpc>
                <a:spcPct val="150000"/>
              </a:lnSpc>
              <a:spcBef>
                <a:spcPts val="1001"/>
              </a:spcBef>
              <a:buClr>
                <a:srgbClr val="d38f31"/>
              </a:buClr>
              <a:buFont typeface="Wingdings" charset="2"/>
              <a:buChar char=""/>
            </a:pPr>
            <a:r>
              <a:rPr b="1" lang="fr-FR" sz="1600" spc="-1" strike="noStrike">
                <a:solidFill>
                  <a:srgbClr val="d38f31"/>
                </a:solidFill>
                <a:latin typeface="Open Sans Medium"/>
                <a:ea typeface="Open Sans Medium"/>
              </a:rPr>
              <a:t>Les 1 276 saisines se répartissent ainsi : </a:t>
            </a:r>
            <a:endParaRPr b="0" lang="fr-FR" sz="1600" spc="-1" strike="noStrike">
              <a:latin typeface="Arial"/>
            </a:endParaRPr>
          </a:p>
        </p:txBody>
      </p:sp>
      <p:sp>
        <p:nvSpPr>
          <p:cNvPr id="336" name="PlaceHolder 3"/>
          <p:cNvSpPr>
            <a:spLocks noGrp="1"/>
          </p:cNvSpPr>
          <p:nvPr>
            <p:ph type="title"/>
          </p:nvPr>
        </p:nvSpPr>
        <p:spPr>
          <a:xfrm>
            <a:off x="838080" y="366480"/>
            <a:ext cx="6458760" cy="91908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7. Chiffres clés</a:t>
            </a:r>
            <a:br>
              <a:rPr sz="2400"/>
            </a:br>
            <a:endParaRPr b="0" lang="fr-FR" sz="2400" spc="-1" strike="noStrike">
              <a:latin typeface="Arial"/>
            </a:endParaRPr>
          </a:p>
        </p:txBody>
      </p:sp>
      <p:sp>
        <p:nvSpPr>
          <p:cNvPr id="337" name="Espace réservé du numéro de diapositive 5"/>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D46F7E71-04F7-4990-9B91-55DF27216472}" type="slidenum">
              <a:rPr b="0" lang="fr-FR" sz="1200" spc="-1" strike="noStrike">
                <a:solidFill>
                  <a:srgbClr val="898989"/>
                </a:solidFill>
                <a:latin typeface="Calibri"/>
                <a:ea typeface="Arial"/>
              </a:rPr>
              <a:t>11</a:t>
            </a:fld>
            <a:endParaRPr b="0" lang="fr-FR" sz="1200" spc="-1" strike="noStrike">
              <a:latin typeface="Arial"/>
            </a:endParaRPr>
          </a:p>
        </p:txBody>
      </p:sp>
      <p:graphicFrame>
        <p:nvGraphicFramePr>
          <p:cNvPr id="338" name="Graphique 338"/>
          <p:cNvGraphicFramePr/>
          <p:nvPr/>
        </p:nvGraphicFramePr>
        <p:xfrm>
          <a:off x="5220000" y="2340000"/>
          <a:ext cx="5504760" cy="318240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p:nvPr>
        </p:nvSpPr>
        <p:spPr>
          <a:xfrm>
            <a:off x="839880" y="1288440"/>
            <a:ext cx="3815640" cy="4629240"/>
          </a:xfrm>
          <a:prstGeom prst="rect">
            <a:avLst/>
          </a:prstGeom>
          <a:noFill/>
          <a:ln w="0">
            <a:noFill/>
          </a:ln>
        </p:spPr>
        <p:txBody>
          <a:bodyPr lIns="90000" rIns="90000" tIns="45000" bIns="45000" anchor="t">
            <a:normAutofit/>
          </a:bodyPr>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La CRR se déclare non compétente pour environ 30% des saisines aux motifs suivants : </a:t>
            </a:r>
            <a:endParaRPr b="0" lang="fr-FR" sz="1200" spc="-1" strike="noStrike">
              <a:latin typeface="Arial"/>
            </a:endParaRPr>
          </a:p>
          <a:p>
            <a:pPr marL="228600" indent="-228600" algn="just">
              <a:lnSpc>
                <a:spcPct val="150000"/>
              </a:lnSpc>
              <a:spcBef>
                <a:spcPts val="1001"/>
              </a:spcBef>
              <a:buNone/>
              <a:tabLst>
                <a:tab algn="l" pos="0"/>
              </a:tabLst>
            </a:pPr>
            <a:endParaRPr b="0" lang="fr-FR" sz="1200" spc="-1" strike="noStrike">
              <a:latin typeface="Arial"/>
            </a:endParaRPr>
          </a:p>
        </p:txBody>
      </p:sp>
      <p:sp>
        <p:nvSpPr>
          <p:cNvPr id="340" name="PlaceHolder 2"/>
          <p:cNvSpPr>
            <a:spLocks noGrp="1"/>
          </p:cNvSpPr>
          <p:nvPr>
            <p:ph/>
          </p:nvPr>
        </p:nvSpPr>
        <p:spPr>
          <a:xfrm>
            <a:off x="5334120" y="1280160"/>
            <a:ext cx="6879960" cy="483120"/>
          </a:xfrm>
          <a:prstGeom prst="rect">
            <a:avLst/>
          </a:prstGeom>
          <a:noFill/>
          <a:ln w="0">
            <a:noFill/>
          </a:ln>
        </p:spPr>
        <p:txBody>
          <a:bodyPr lIns="90000" rIns="90000" tIns="45000" bIns="45000" anchor="t">
            <a:noAutofit/>
          </a:bodyPr>
          <a:p>
            <a:pPr marL="285840" indent="-285840" algn="just">
              <a:lnSpc>
                <a:spcPct val="150000"/>
              </a:lnSpc>
              <a:spcBef>
                <a:spcPts val="1001"/>
              </a:spcBef>
              <a:buClr>
                <a:srgbClr val="d38f31"/>
              </a:buClr>
              <a:buFont typeface="Wingdings" charset="2"/>
              <a:buChar char=""/>
            </a:pPr>
            <a:r>
              <a:rPr b="1" lang="fr-FR" sz="1600" spc="-1" strike="noStrike">
                <a:solidFill>
                  <a:srgbClr val="d38f31"/>
                </a:solidFill>
                <a:latin typeface="Open Sans Medium"/>
                <a:ea typeface="Open Sans Medium"/>
              </a:rPr>
              <a:t>La CRR s’est déclarée non compétente pour 31% des saisines </a:t>
            </a:r>
            <a:endParaRPr b="0" lang="fr-FR" sz="1600" spc="-1" strike="noStrike">
              <a:latin typeface="Arial"/>
            </a:endParaRPr>
          </a:p>
        </p:txBody>
      </p:sp>
      <p:sp>
        <p:nvSpPr>
          <p:cNvPr id="341" name="PlaceHolder 3"/>
          <p:cNvSpPr>
            <a:spLocks noGrp="1"/>
          </p:cNvSpPr>
          <p:nvPr>
            <p:ph type="title"/>
          </p:nvPr>
        </p:nvSpPr>
        <p:spPr>
          <a:xfrm>
            <a:off x="838080" y="365040"/>
            <a:ext cx="6458760" cy="91908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7. Chiffres clés (suite)</a:t>
            </a:r>
            <a:br>
              <a:rPr sz="2400"/>
            </a:br>
            <a:endParaRPr b="0" lang="fr-FR" sz="2400" spc="-1" strike="noStrike">
              <a:latin typeface="Arial"/>
            </a:endParaRPr>
          </a:p>
        </p:txBody>
      </p:sp>
      <p:sp>
        <p:nvSpPr>
          <p:cNvPr id="342" name="ZoneTexte 13"/>
          <p:cNvSpPr/>
          <p:nvPr/>
        </p:nvSpPr>
        <p:spPr>
          <a:xfrm>
            <a:off x="839880" y="2098080"/>
            <a:ext cx="4160520" cy="495684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50000"/>
              </a:lnSpc>
              <a:spcBef>
                <a:spcPts val="1001"/>
              </a:spcBef>
              <a:buClr>
                <a:srgbClr val="1b4b5f"/>
              </a:buClr>
              <a:buFont typeface="Wingdings" charset="2"/>
              <a:buChar char=""/>
            </a:pPr>
            <a:r>
              <a:rPr b="1" i="1" lang="it-IT" sz="1200" spc="-1" strike="noStrike">
                <a:solidFill>
                  <a:srgbClr val="1b4b5f"/>
                </a:solidFill>
                <a:latin typeface="Open Sans Medium"/>
                <a:ea typeface="Arial"/>
              </a:rPr>
              <a:t>renvoi vers l’Inirr : </a:t>
            </a:r>
            <a:r>
              <a:rPr b="0" lang="fr-FR" sz="1200" spc="-1" strike="noStrike">
                <a:solidFill>
                  <a:srgbClr val="1b4b5f"/>
                </a:solidFill>
                <a:latin typeface="Open Sans Medium"/>
                <a:ea typeface="Open Sans"/>
              </a:rPr>
              <a:t>si la personne mise en cause est un prêtre diocésain, la CRR transfert le dossier à l’Inirr, sans que la victime ait  besoin de formuler une nouvelle saisine auprès de l’Inirr. </a:t>
            </a:r>
            <a:endParaRPr b="0" lang="fr-FR" sz="1200" spc="-1" strike="noStrike">
              <a:latin typeface="Arial"/>
            </a:endParaRPr>
          </a:p>
          <a:p>
            <a:pPr marL="285840" indent="-285840" algn="just">
              <a:lnSpc>
                <a:spcPct val="130000"/>
              </a:lnSpc>
              <a:spcBef>
                <a:spcPts val="1001"/>
              </a:spcBef>
              <a:buClr>
                <a:srgbClr val="1b4b5f"/>
              </a:buClr>
              <a:buFont typeface="Wingdings" charset="2"/>
              <a:buChar char=""/>
            </a:pPr>
            <a:r>
              <a:rPr b="1" i="1" lang="it-IT" sz="1200" spc="-1" strike="noStrike">
                <a:solidFill>
                  <a:srgbClr val="1b4b5f"/>
                </a:solidFill>
                <a:latin typeface="Open Sans Medium"/>
                <a:ea typeface="Arial"/>
              </a:rPr>
              <a:t>irrecevabilité :</a:t>
            </a:r>
            <a:endParaRPr b="0" lang="fr-FR" sz="1200" spc="-1" strike="noStrike">
              <a:latin typeface="Arial"/>
            </a:endParaRPr>
          </a:p>
          <a:p>
            <a:pPr lvl="3" marL="743040" indent="-285840" algn="just">
              <a:lnSpc>
                <a:spcPct val="130000"/>
              </a:lnSpc>
              <a:spcBef>
                <a:spcPts val="1001"/>
              </a:spcBef>
              <a:buClr>
                <a:srgbClr val="1b4b5f"/>
              </a:buClr>
              <a:buFont typeface="Wingdings" charset="2"/>
              <a:buChar char=""/>
            </a:pPr>
            <a:r>
              <a:rPr b="0" i="1" lang="it-IT" sz="1200" spc="-1" strike="noStrike">
                <a:solidFill>
                  <a:srgbClr val="1b4b5f"/>
                </a:solidFill>
                <a:latin typeface="Open Sans Medium"/>
                <a:ea typeface="Arial"/>
              </a:rPr>
              <a:t>abus non sexuels</a:t>
            </a:r>
            <a:endParaRPr b="0" lang="fr-FR" sz="1200" spc="-1" strike="noStrike">
              <a:latin typeface="Arial"/>
            </a:endParaRPr>
          </a:p>
          <a:p>
            <a:pPr lvl="3" marL="743040" indent="-285840" algn="just">
              <a:lnSpc>
                <a:spcPct val="130000"/>
              </a:lnSpc>
              <a:spcBef>
                <a:spcPts val="1001"/>
              </a:spcBef>
              <a:buClr>
                <a:srgbClr val="1b4b5f"/>
              </a:buClr>
              <a:buFont typeface="Wingdings" charset="2"/>
              <a:buChar char=""/>
            </a:pPr>
            <a:r>
              <a:rPr b="0" i="1" lang="it-IT" sz="1200" spc="-1" strike="noStrike">
                <a:solidFill>
                  <a:srgbClr val="1b4b5f"/>
                </a:solidFill>
                <a:latin typeface="Open Sans Medium"/>
                <a:ea typeface="Arial"/>
              </a:rPr>
              <a:t>communauté ou association  non adhérente</a:t>
            </a:r>
            <a:endParaRPr b="0" lang="fr-FR" sz="1200" spc="-1" strike="noStrike">
              <a:latin typeface="Arial"/>
            </a:endParaRPr>
          </a:p>
          <a:p>
            <a:pPr lvl="3" marL="743040" indent="-285840" algn="just">
              <a:lnSpc>
                <a:spcPct val="130000"/>
              </a:lnSpc>
              <a:spcBef>
                <a:spcPts val="1001"/>
              </a:spcBef>
              <a:buClr>
                <a:srgbClr val="1b4b5f"/>
              </a:buClr>
              <a:buFont typeface="Wingdings" charset="2"/>
              <a:buChar char=""/>
            </a:pPr>
            <a:r>
              <a:rPr b="0" i="1" lang="it-IT" sz="1200" spc="-1" strike="noStrike">
                <a:solidFill>
                  <a:srgbClr val="1b4b5f"/>
                </a:solidFill>
                <a:latin typeface="Open Sans Medium"/>
                <a:ea typeface="Arial"/>
              </a:rPr>
              <a:t>abus par un laïc</a:t>
            </a:r>
            <a:endParaRPr b="0" lang="fr-FR" sz="1200" spc="-1" strike="noStrike">
              <a:latin typeface="Arial"/>
            </a:endParaRPr>
          </a:p>
          <a:p>
            <a:pPr lvl="3" marL="743040" indent="-285840" algn="just">
              <a:lnSpc>
                <a:spcPct val="130000"/>
              </a:lnSpc>
              <a:spcBef>
                <a:spcPts val="1001"/>
              </a:spcBef>
              <a:buClr>
                <a:srgbClr val="1b4b5f"/>
              </a:buClr>
              <a:buFont typeface="Wingdings" charset="2"/>
              <a:buChar char=""/>
            </a:pPr>
            <a:r>
              <a:rPr b="0" i="1" lang="it-IT" sz="1200" spc="-1" strike="noStrike">
                <a:solidFill>
                  <a:srgbClr val="1b4b5f"/>
                </a:solidFill>
                <a:latin typeface="Open Sans Medium"/>
                <a:ea typeface="Arial"/>
              </a:rPr>
              <a:t>abus par un membre de congrégation étrangère</a:t>
            </a:r>
            <a:endParaRPr b="0" lang="fr-FR" sz="1200" spc="-1" strike="noStrike">
              <a:latin typeface="Arial"/>
            </a:endParaRPr>
          </a:p>
          <a:p>
            <a:pPr lvl="3" marL="743040" indent="-285840" algn="just">
              <a:lnSpc>
                <a:spcPct val="130000"/>
              </a:lnSpc>
              <a:spcBef>
                <a:spcPts val="1001"/>
              </a:spcBef>
              <a:buClr>
                <a:srgbClr val="1b4b5f"/>
              </a:buClr>
              <a:buFont typeface="Wingdings" charset="2"/>
              <a:buChar char=""/>
            </a:pPr>
            <a:r>
              <a:rPr b="0" i="1" lang="it-IT" sz="1200" spc="-1" strike="noStrike">
                <a:solidFill>
                  <a:srgbClr val="1b4b5f"/>
                </a:solidFill>
                <a:latin typeface="Open Sans Medium"/>
                <a:ea typeface="Arial"/>
              </a:rPr>
              <a:t>personne majeure non vulnérable, autres.</a:t>
            </a:r>
            <a:endParaRPr b="0" lang="fr-FR" sz="1200" spc="-1" strike="noStrike">
              <a:latin typeface="Arial"/>
            </a:endParaRPr>
          </a:p>
          <a:p>
            <a:pPr algn="just">
              <a:lnSpc>
                <a:spcPct val="130000"/>
              </a:lnSpc>
              <a:spcBef>
                <a:spcPts val="1001"/>
              </a:spcBef>
              <a:buNone/>
            </a:pPr>
            <a:r>
              <a:rPr b="1" i="1" lang="it-IT" sz="1200" spc="-1" strike="noStrike">
                <a:solidFill>
                  <a:srgbClr val="1b4b5f"/>
                </a:solidFill>
                <a:latin typeface="Open Sans Medium"/>
                <a:ea typeface="Arial"/>
              </a:rPr>
              <a:t>Par ailleurs 91 personnes ont souhaité seulement déposer un témoignage, sans suivre de démarche de réparation.</a:t>
            </a:r>
            <a:endParaRPr b="0" lang="fr-FR" sz="1200" spc="-1" strike="noStrike">
              <a:latin typeface="Arial"/>
            </a:endParaRPr>
          </a:p>
        </p:txBody>
      </p:sp>
      <p:sp>
        <p:nvSpPr>
          <p:cNvPr id="343" name="Espace réservé du numéro de diapositive 5"/>
          <p:cNvSpPr/>
          <p:nvPr/>
        </p:nvSpPr>
        <p:spPr>
          <a:xfrm>
            <a:off x="8610480" y="636696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E084ADE9-386F-4976-AF39-7E05F195F536}" type="slidenum">
              <a:rPr b="0" lang="fr-FR" sz="1200" spc="-1" strike="noStrike">
                <a:solidFill>
                  <a:srgbClr val="898989"/>
                </a:solidFill>
                <a:latin typeface="Calibri"/>
                <a:ea typeface="Arial"/>
              </a:rPr>
              <a:t>12</a:t>
            </a:fld>
            <a:endParaRPr b="0" lang="fr-FR" sz="1200" spc="-1" strike="noStrike">
              <a:latin typeface="Arial"/>
            </a:endParaRPr>
          </a:p>
        </p:txBody>
      </p:sp>
      <p:graphicFrame>
        <p:nvGraphicFramePr>
          <p:cNvPr id="344" name="Graphique 344"/>
          <p:cNvGraphicFramePr/>
          <p:nvPr/>
        </p:nvGraphicFramePr>
        <p:xfrm>
          <a:off x="5878440" y="2370960"/>
          <a:ext cx="5596560" cy="36896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p:nvPr>
        </p:nvSpPr>
        <p:spPr>
          <a:xfrm>
            <a:off x="838080" y="1440000"/>
            <a:ext cx="5061960" cy="5048640"/>
          </a:xfrm>
          <a:prstGeom prst="rect">
            <a:avLst/>
          </a:prstGeom>
          <a:noFill/>
          <a:ln w="0">
            <a:noFill/>
          </a:ln>
        </p:spPr>
        <p:txBody>
          <a:bodyPr lIns="90000" rIns="90000" tIns="45000" bIns="45000" anchor="t">
            <a:normAutofit fontScale="78000"/>
          </a:bodyPr>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77 % des victimes ayant contacté la CRR depuis sa création étaient mineures au moment des faits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- 51% des victimes avaient moins de 12 ans</a:t>
            </a: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- 27% des victimes avaient de 12 à 18 ans</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Arial"/>
                <a:ea typeface="Open Sans Medium"/>
              </a:rPr>
              <a:t>En 2024 et 2025, 57 % des victimes ont été abusées dans un établissement scolaire.</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Les victimes qui étaient mineures sont à 72% hommes et à 28% femmes.</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23% des victimes étaient majeures dites « vulnérables » au moment des faits ; ce sont à 83% des femmes et 17% des hommes.</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La situation de vulnérabilité au moment des faits s’entend largement. Elle tient compte non seulement de l’âge, de la maladie,  du handicap, de la déficience physique ou psychique de la personne majeure concernée, mais aussi d’autres facteurs de vulnérabilité et de la dépendance dans laquelle elle se trouve à l'égard d'un religieux. Il s'agit le plus souvent pour la CRR de religieuses cloîtrées ou au noviciat ou encore d'adultes abusés dans le cadre d'un accompagnement spirituel.</a:t>
            </a:r>
            <a:endParaRPr b="0" lang="fr-FR" sz="1400" spc="-1" strike="noStrike">
              <a:latin typeface="Arial"/>
            </a:endParaRPr>
          </a:p>
        </p:txBody>
      </p:sp>
      <p:sp>
        <p:nvSpPr>
          <p:cNvPr id="346" name="PlaceHolder 2"/>
          <p:cNvSpPr>
            <a:spLocks noGrp="1"/>
          </p:cNvSpPr>
          <p:nvPr>
            <p:ph type="title"/>
          </p:nvPr>
        </p:nvSpPr>
        <p:spPr>
          <a:xfrm>
            <a:off x="843840" y="188280"/>
            <a:ext cx="7765920" cy="919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8. Profils des personnes victimes</a:t>
            </a:r>
            <a:endParaRPr b="0" lang="fr-FR" sz="2400" spc="-1" strike="noStrike">
              <a:latin typeface="Arial"/>
            </a:endParaRPr>
          </a:p>
        </p:txBody>
      </p:sp>
      <p:sp>
        <p:nvSpPr>
          <p:cNvPr id="347" name="ZoneTexte 5"/>
          <p:cNvSpPr/>
          <p:nvPr/>
        </p:nvSpPr>
        <p:spPr>
          <a:xfrm>
            <a:off x="6216840" y="1957680"/>
            <a:ext cx="5061960" cy="485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fr-FR" sz="1300" spc="-1" strike="noStrike">
              <a:latin typeface="Arial"/>
            </a:endParaRPr>
          </a:p>
          <a:p>
            <a:pPr>
              <a:lnSpc>
                <a:spcPct val="100000"/>
              </a:lnSpc>
              <a:buNone/>
              <a:tabLst>
                <a:tab algn="l" pos="0"/>
              </a:tabLst>
            </a:pPr>
            <a:r>
              <a:rPr b="0" i="1" lang="fr-FR" sz="1300" spc="-1" strike="noStrike">
                <a:solidFill>
                  <a:srgbClr val="1b4b5f"/>
                </a:solidFill>
                <a:latin typeface="Open Sans Medium"/>
                <a:ea typeface="Arial"/>
              </a:rPr>
              <a:t>	</a:t>
            </a:r>
            <a:endParaRPr b="0" lang="fr-FR" sz="1300" spc="-1" strike="noStrike">
              <a:latin typeface="Arial"/>
            </a:endParaRPr>
          </a:p>
        </p:txBody>
      </p:sp>
      <p:sp>
        <p:nvSpPr>
          <p:cNvPr id="348" name="Espace réservé du texte 3"/>
          <p:cNvSpPr/>
          <p:nvPr/>
        </p:nvSpPr>
        <p:spPr>
          <a:xfrm>
            <a:off x="838080" y="897840"/>
            <a:ext cx="6879960" cy="574560"/>
          </a:xfrm>
          <a:prstGeom prst="rect">
            <a:avLst/>
          </a:prstGeom>
          <a:noFill/>
          <a:ln w="0">
            <a:noFill/>
          </a:ln>
        </p:spPr>
        <p:style>
          <a:lnRef idx="0"/>
          <a:fillRef idx="0"/>
          <a:effectRef idx="0"/>
          <a:fontRef idx="minor"/>
        </p:style>
        <p:txBody>
          <a:bodyPr lIns="90000" rIns="90000" tIns="45000" bIns="45000" anchor="t">
            <a:normAutofit/>
          </a:bodyPr>
          <a:p>
            <a:pPr marL="285840" indent="-285840" algn="just">
              <a:lnSpc>
                <a:spcPct val="150000"/>
              </a:lnSpc>
              <a:spcBef>
                <a:spcPts val="1001"/>
              </a:spcBef>
              <a:buClr>
                <a:srgbClr val="d38f31"/>
              </a:buClr>
              <a:buFont typeface="Wingdings" charset="2"/>
              <a:buChar char=""/>
            </a:pPr>
            <a:r>
              <a:rPr b="1" lang="fr-FR" sz="1700" spc="-1" strike="noStrike">
                <a:solidFill>
                  <a:srgbClr val="d38f31"/>
                </a:solidFill>
                <a:latin typeface="Open Sans Medium"/>
                <a:ea typeface="Open Sans Medium"/>
              </a:rPr>
              <a:t>Profils des personnes victimes</a:t>
            </a:r>
            <a:endParaRPr b="0" lang="fr-FR" sz="1700" spc="-1" strike="noStrike">
              <a:latin typeface="Arial"/>
            </a:endParaRPr>
          </a:p>
        </p:txBody>
      </p:sp>
      <p:sp>
        <p:nvSpPr>
          <p:cNvPr id="349" name="Espace réservé du numéro de diapositive 5"/>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595499E5-BC3E-4FBA-9B11-7647DC767078}" type="slidenum">
              <a:rPr b="0" lang="fr-FR" sz="1200" spc="-1" strike="noStrike">
                <a:solidFill>
                  <a:srgbClr val="898989"/>
                </a:solidFill>
                <a:latin typeface="Calibri"/>
                <a:ea typeface="Arial"/>
              </a:rPr>
              <a:t>13</a:t>
            </a:fld>
            <a:endParaRPr b="0" lang="fr-FR" sz="1200" spc="-1" strike="noStrike">
              <a:latin typeface="Arial"/>
            </a:endParaRPr>
          </a:p>
        </p:txBody>
      </p:sp>
      <p:graphicFrame>
        <p:nvGraphicFramePr>
          <p:cNvPr id="350" name="Graphique 350"/>
          <p:cNvGraphicFramePr/>
          <p:nvPr/>
        </p:nvGraphicFramePr>
        <p:xfrm>
          <a:off x="6301080" y="1732320"/>
          <a:ext cx="5036400" cy="384516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p:nvPr>
        </p:nvSpPr>
        <p:spPr>
          <a:xfrm>
            <a:off x="855000" y="934200"/>
            <a:ext cx="3288960" cy="4695480"/>
          </a:xfrm>
          <a:prstGeom prst="rect">
            <a:avLst/>
          </a:prstGeom>
          <a:noFill/>
          <a:ln w="0">
            <a:noFill/>
          </a:ln>
        </p:spPr>
        <p:txBody>
          <a:bodyPr lIns="90000" rIns="90000" tIns="45000" bIns="45000" anchor="t">
            <a:normAutofit/>
          </a:bodyPr>
          <a:p>
            <a:pPr marL="228600" indent="-228600" algn="just">
              <a:lnSpc>
                <a:spcPct val="150000"/>
              </a:lnSpc>
              <a:spcBef>
                <a:spcPts val="1001"/>
              </a:spcBef>
              <a:buNone/>
              <a:tabLst>
                <a:tab algn="l" pos="0"/>
              </a:tabLst>
            </a:pPr>
            <a:endParaRPr b="0" lang="fr-FR" sz="12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La CRR a été constituée </a:t>
            </a:r>
            <a:r>
              <a:rPr b="1" i="1" lang="fr-FR" sz="1400" spc="-1" strike="noStrike">
                <a:solidFill>
                  <a:srgbClr val="1b4b5f"/>
                </a:solidFill>
                <a:latin typeface="Open Sans Medium"/>
                <a:ea typeface="Open Sans Medium"/>
              </a:rPr>
              <a:t>en association loi 1901</a:t>
            </a: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Au 31 décembre 2025, le </a:t>
            </a:r>
            <a:r>
              <a:rPr b="1" i="1" lang="fr-FR" sz="1400" spc="-1" strike="noStrike">
                <a:solidFill>
                  <a:srgbClr val="1b4b5f"/>
                </a:solidFill>
                <a:latin typeface="Open Sans Medium"/>
                <a:ea typeface="Open Sans Medium"/>
              </a:rPr>
              <a:t>conseil d’administration</a:t>
            </a:r>
            <a:r>
              <a:rPr b="0" i="1" lang="fr-FR" sz="1400" spc="-1" strike="noStrike">
                <a:solidFill>
                  <a:srgbClr val="1b4b5f"/>
                </a:solidFill>
                <a:latin typeface="Open Sans Medium"/>
                <a:ea typeface="Open Sans Medium"/>
              </a:rPr>
              <a:t> est composé comme ci-contre. Il s’est réuni 2 fois dans l’année. </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p:txBody>
      </p:sp>
      <p:sp>
        <p:nvSpPr>
          <p:cNvPr id="352" name="PlaceHolder 2"/>
          <p:cNvSpPr>
            <a:spLocks noGrp="1"/>
          </p:cNvSpPr>
          <p:nvPr>
            <p:ph type="title"/>
          </p:nvPr>
        </p:nvSpPr>
        <p:spPr>
          <a:xfrm>
            <a:off x="838080" y="365040"/>
            <a:ext cx="6458760" cy="406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9. Gouvernance </a:t>
            </a:r>
            <a:endParaRPr b="0" lang="fr-FR" sz="2400" spc="-1" strike="noStrike">
              <a:latin typeface="Arial"/>
            </a:endParaRPr>
          </a:p>
        </p:txBody>
      </p:sp>
      <p:graphicFrame>
        <p:nvGraphicFramePr>
          <p:cNvPr id="353" name="Tableau 3"/>
          <p:cNvGraphicFramePr/>
          <p:nvPr/>
        </p:nvGraphicFramePr>
        <p:xfrm>
          <a:off x="4424760" y="893160"/>
          <a:ext cx="7655400" cy="3441960"/>
        </p:xfrm>
        <a:graphic>
          <a:graphicData uri="http://schemas.openxmlformats.org/drawingml/2006/table">
            <a:tbl>
              <a:tblPr/>
              <a:tblGrid>
                <a:gridCol w="3504960"/>
                <a:gridCol w="2075760"/>
                <a:gridCol w="2075040"/>
              </a:tblGrid>
              <a:tr h="370800">
                <a:tc>
                  <a:txBody>
                    <a:bodyPr lIns="91080" rIns="91080" anchor="t">
                      <a:noAutofit/>
                    </a:bodyPr>
                    <a:p>
                      <a:pPr>
                        <a:lnSpc>
                          <a:spcPct val="100000"/>
                        </a:lnSpc>
                        <a:buNone/>
                      </a:pPr>
                      <a:r>
                        <a:rPr b="0" lang="fr-FR" sz="1800" spc="-1" strike="noStrike">
                          <a:solidFill>
                            <a:srgbClr val="1b4b5f"/>
                          </a:solidFill>
                          <a:latin typeface="Calibri"/>
                          <a:ea typeface="Arial"/>
                        </a:rPr>
                        <a:t>Collège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Prénom</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Nom</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70800">
                <a:tc>
                  <a:txBody>
                    <a:bodyPr lIns="91080" rIns="91080" anchor="t">
                      <a:noAutofit/>
                    </a:bodyPr>
                    <a:p>
                      <a:pPr>
                        <a:lnSpc>
                          <a:spcPct val="100000"/>
                        </a:lnSpc>
                        <a:buNone/>
                      </a:pPr>
                      <a:r>
                        <a:rPr b="0" lang="fr-FR" sz="1800" spc="-1" strike="noStrike">
                          <a:solidFill>
                            <a:srgbClr val="1b4b5f"/>
                          </a:solidFill>
                          <a:latin typeface="Calibri"/>
                          <a:ea typeface="Arial"/>
                        </a:rPr>
                        <a:t>Président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Antoine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GARAPON</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70800">
                <a:tc>
                  <a:txBody>
                    <a:bodyPr lIns="91080" rIns="91080" anchor="t">
                      <a:noAutofit/>
                    </a:bodyPr>
                    <a:p>
                      <a:pPr>
                        <a:lnSpc>
                          <a:spcPct val="100000"/>
                        </a:lnSpc>
                        <a:buNone/>
                      </a:pPr>
                      <a:r>
                        <a:rPr b="0" lang="fr-FR" sz="1800" spc="-1" strike="noStrike">
                          <a:solidFill>
                            <a:srgbClr val="1b4b5f"/>
                          </a:solidFill>
                          <a:latin typeface="Calibri"/>
                          <a:ea typeface="Arial"/>
                        </a:rPr>
                        <a:t>Représentant de la CORREF</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Jean-Pascal</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LOMBART</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70800">
                <a:tc>
                  <a:txBody>
                    <a:bodyPr lIns="91080" rIns="91080" anchor="t">
                      <a:noAutofit/>
                    </a:bodyPr>
                    <a:p>
                      <a:pPr>
                        <a:lnSpc>
                          <a:spcPct val="100000"/>
                        </a:lnSpc>
                        <a:buNone/>
                      </a:pPr>
                      <a:r>
                        <a:rPr b="0" lang="fr-FR" sz="1800" spc="-1" strike="noStrike">
                          <a:solidFill>
                            <a:srgbClr val="1b4b5f"/>
                          </a:solidFill>
                          <a:latin typeface="Calibri"/>
                          <a:ea typeface="Arial"/>
                        </a:rPr>
                        <a:t>Représentant de la CORREF</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Véronique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MARGRON</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57120">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Représentant de la CORREF</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Pierre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TRITZ</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57120">
                <a:tc>
                  <a:txBody>
                    <a:bodyPr lIns="91080" rIns="91080" anchor="t">
                      <a:noAutofit/>
                    </a:bodyPr>
                    <a:p>
                      <a:pPr>
                        <a:lnSpc>
                          <a:spcPct val="100000"/>
                        </a:lnSpc>
                        <a:buNone/>
                      </a:pPr>
                      <a:r>
                        <a:rPr b="0" lang="fr-FR" sz="1800" spc="-1" strike="noStrike">
                          <a:solidFill>
                            <a:srgbClr val="1b4b5f"/>
                          </a:solidFill>
                          <a:latin typeface="Calibri"/>
                          <a:ea typeface="DejaVu Sans"/>
                        </a:rPr>
                        <a:t>Trésorière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Emmanuelle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SEYBOLDT</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622440">
                <a:tc>
                  <a:txBody>
                    <a:bodyPr lIns="91080" rIns="91080" anchor="t">
                      <a:noAutofit/>
                    </a:bodyPr>
                    <a:p>
                      <a:pPr>
                        <a:lnSpc>
                          <a:spcPct val="100000"/>
                        </a:lnSpc>
                        <a:buNone/>
                      </a:pPr>
                      <a:r>
                        <a:rPr b="0" lang="fr-FR" sz="1800" spc="-1" strike="noStrike">
                          <a:solidFill>
                            <a:srgbClr val="1b4b5f"/>
                          </a:solidFill>
                          <a:latin typeface="Calibri"/>
                          <a:ea typeface="Arial"/>
                        </a:rPr>
                        <a:t>Représentant des collèges des victimes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Jean-Pierre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FOURNY</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622440">
                <a:tc>
                  <a:txBody>
                    <a:bodyPr lIns="91080" rIns="91080" anchor="t">
                      <a:noAutofit/>
                    </a:bodyPr>
                    <a:p>
                      <a:pPr>
                        <a:lnSpc>
                          <a:spcPct val="100000"/>
                        </a:lnSpc>
                        <a:buNone/>
                      </a:pPr>
                      <a:r>
                        <a:rPr b="0" lang="fr-FR" sz="1800" spc="-1" strike="noStrike">
                          <a:solidFill>
                            <a:srgbClr val="1b4b5f"/>
                          </a:solidFill>
                          <a:latin typeface="Calibri"/>
                          <a:ea typeface="Arial"/>
                        </a:rPr>
                        <a:t>Représentant des collèges des victimes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Eric</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Arial"/>
                        </a:rPr>
                        <a:t>BOONE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graphicFrame>
        <p:nvGraphicFramePr>
          <p:cNvPr id="354" name="Tableau 4"/>
          <p:cNvGraphicFramePr/>
          <p:nvPr/>
        </p:nvGraphicFramePr>
        <p:xfrm>
          <a:off x="4424760" y="4613040"/>
          <a:ext cx="7656120" cy="2104560"/>
        </p:xfrm>
        <a:graphic>
          <a:graphicData uri="http://schemas.openxmlformats.org/drawingml/2006/table">
            <a:tbl>
              <a:tblPr/>
              <a:tblGrid>
                <a:gridCol w="3511440"/>
                <a:gridCol w="2072520"/>
                <a:gridCol w="2072520"/>
              </a:tblGrid>
              <a:tr h="640440">
                <a:tc>
                  <a:txBody>
                    <a:bodyPr lIns="91080" rIns="91080" anchor="t">
                      <a:noAutofit/>
                    </a:bodyPr>
                    <a:p>
                      <a:pPr>
                        <a:lnSpc>
                          <a:spcPct val="100000"/>
                        </a:lnSpc>
                        <a:buNone/>
                        <a:tabLst>
                          <a:tab algn="l" pos="0"/>
                        </a:tabLst>
                      </a:pPr>
                      <a:r>
                        <a:rPr b="0" lang="fr-FR" sz="1800" spc="-1" strike="noStrike">
                          <a:solidFill>
                            <a:srgbClr val="1b4b5f"/>
                          </a:solidFill>
                          <a:latin typeface="Calibri"/>
                          <a:ea typeface="DejaVu Sans"/>
                        </a:rPr>
                        <a:t>Représentant des collèges des victimes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Bertrand </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HERVIEU</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6120">
                <a:tc>
                  <a:txBody>
                    <a:bodyPr lIns="91080" rIns="91080" anchor="t">
                      <a:noAutofit/>
                    </a:bodyPr>
                    <a:p>
                      <a:pPr>
                        <a:lnSpc>
                          <a:spcPct val="100000"/>
                        </a:lnSpc>
                        <a:buNone/>
                      </a:pPr>
                      <a:r>
                        <a:rPr b="0" lang="fr-FR" sz="1800" spc="-1" strike="noStrike">
                          <a:solidFill>
                            <a:srgbClr val="1b4b5f"/>
                          </a:solidFill>
                          <a:latin typeface="Calibri"/>
                          <a:ea typeface="DejaVu Sans"/>
                        </a:rPr>
                        <a:t>Personnalité qualifiée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Brigitte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DEBERNARDY</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6120">
                <a:tc>
                  <a:txBody>
                    <a:bodyPr lIns="91080" rIns="91080" anchor="t">
                      <a:noAutofit/>
                    </a:bodyPr>
                    <a:p>
                      <a:pPr>
                        <a:lnSpc>
                          <a:spcPct val="100000"/>
                        </a:lnSpc>
                        <a:buNone/>
                      </a:pPr>
                      <a:r>
                        <a:rPr b="0" lang="fr-FR" sz="1800" spc="-1" strike="noStrike">
                          <a:solidFill>
                            <a:srgbClr val="1b4b5f"/>
                          </a:solidFill>
                          <a:latin typeface="Calibri"/>
                          <a:ea typeface="DejaVu Sans"/>
                        </a:rPr>
                        <a:t>Personnalité qualifiée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Irene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THERY</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6120">
                <a:tc>
                  <a:txBody>
                    <a:bodyPr lIns="91080" rIns="91080" anchor="t">
                      <a:noAutofit/>
                    </a:bodyPr>
                    <a:p>
                      <a:pPr>
                        <a:lnSpc>
                          <a:spcPct val="100000"/>
                        </a:lnSpc>
                        <a:buNone/>
                      </a:pPr>
                      <a:r>
                        <a:rPr b="0" lang="fr-FR" sz="1800" spc="-1" strike="noStrike">
                          <a:solidFill>
                            <a:srgbClr val="1b4b5f"/>
                          </a:solidFill>
                          <a:latin typeface="Calibri"/>
                          <a:ea typeface="DejaVu Sans"/>
                        </a:rPr>
                        <a:t>Personnalité qualifiée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Isabelle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DE GAULMYN</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6120">
                <a:tc>
                  <a:txBody>
                    <a:bodyPr lIns="91080" rIns="91080" anchor="t">
                      <a:noAutofit/>
                    </a:bodyPr>
                    <a:p>
                      <a:pPr>
                        <a:lnSpc>
                          <a:spcPct val="100000"/>
                        </a:lnSpc>
                        <a:buNone/>
                      </a:pPr>
                      <a:r>
                        <a:rPr b="0" lang="fr-FR" sz="1800" spc="-1" strike="noStrike">
                          <a:solidFill>
                            <a:srgbClr val="1b4b5f"/>
                          </a:solidFill>
                          <a:latin typeface="Calibri"/>
                          <a:ea typeface="DejaVu Sans"/>
                        </a:rPr>
                        <a:t>Personnalité qualifiée</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Lionel</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anchor="t">
                      <a:noAutofit/>
                    </a:bodyPr>
                    <a:p>
                      <a:pPr>
                        <a:lnSpc>
                          <a:spcPct val="100000"/>
                        </a:lnSpc>
                        <a:buNone/>
                      </a:pPr>
                      <a:r>
                        <a:rPr b="0" lang="fr-FR" sz="1800" spc="-1" strike="noStrike">
                          <a:solidFill>
                            <a:srgbClr val="1b4b5f"/>
                          </a:solidFill>
                          <a:latin typeface="Calibri"/>
                          <a:ea typeface="DejaVu Sans"/>
                        </a:rPr>
                        <a:t>SIBEN</a:t>
                      </a:r>
                      <a:endParaRPr b="0" lang="fr-FR" sz="18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
        <p:nvSpPr>
          <p:cNvPr id="355" name="PlaceHolder 3"/>
          <p:cNvSpPr>
            <a:spLocks noGrp="1"/>
          </p:cNvSpPr>
          <p:nvPr>
            <p:ph type="sldNum" idx="24"/>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D2775C85-69A7-4347-8C9F-8816F9C8210E}" type="slidenum">
              <a:rPr b="0" lang="fr-FR" sz="1200" spc="-1" strike="noStrike">
                <a:solidFill>
                  <a:srgbClr val="8b8b8b"/>
                </a:solidFill>
                <a:latin typeface="Calibri"/>
                <a:ea typeface="Arial"/>
              </a:rPr>
              <a:t>14</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p:nvPr>
        </p:nvSpPr>
        <p:spPr>
          <a:xfrm>
            <a:off x="838080" y="921600"/>
            <a:ext cx="4041720" cy="4576320"/>
          </a:xfrm>
          <a:prstGeom prst="rect">
            <a:avLst/>
          </a:prstGeom>
          <a:noFill/>
          <a:ln w="0">
            <a:noFill/>
          </a:ln>
        </p:spPr>
        <p:txBody>
          <a:bodyPr lIns="90000" rIns="90000" tIns="45000" bIns="45000" anchor="t">
            <a:noAutofit/>
          </a:bodyPr>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Le financement de la CRR repose sur la générosité de la</a:t>
            </a:r>
            <a:r>
              <a:rPr b="0" i="1" lang="fr-FR" sz="1200" spc="-1" strike="noStrike">
                <a:solidFill>
                  <a:srgbClr val="ff0000"/>
                </a:solidFill>
                <a:latin typeface="Open Sans Medium"/>
                <a:ea typeface="Open Sans Medium"/>
              </a:rPr>
              <a:t> </a:t>
            </a:r>
            <a:r>
              <a:rPr b="0" i="1" lang="fr-FR" sz="1200" spc="-1" strike="noStrike">
                <a:solidFill>
                  <a:srgbClr val="1b4b5f"/>
                </a:solidFill>
                <a:latin typeface="Open Sans Medium"/>
                <a:ea typeface="Open Sans Medium"/>
              </a:rPr>
              <a:t>CORREF et de ses membres, ainsi que sur la participation aux frais d’étude de situation de la part des congrégations et associations de fidèles mises en cause. </a:t>
            </a:r>
            <a:endParaRPr b="0" lang="fr-FR" sz="1200" spc="-1" strike="noStrike">
              <a:latin typeface="Arial"/>
            </a:endParaRPr>
          </a:p>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En 2025, les ressources ont été constituées de :</a:t>
            </a:r>
            <a:endParaRPr b="0" lang="fr-FR" sz="1200" spc="-1" strike="noStrike">
              <a:latin typeface="Arial"/>
            </a:endParaRPr>
          </a:p>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 dons des congrégations</a:t>
            </a:r>
            <a:endParaRPr b="0" lang="fr-FR" sz="1200" spc="-1" strike="noStrike">
              <a:latin typeface="Arial"/>
            </a:endParaRPr>
          </a:p>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 fonds FREVAS</a:t>
            </a:r>
            <a:endParaRPr b="0" lang="fr-FR" sz="1200" spc="-1" strike="noStrike">
              <a:latin typeface="Arial"/>
            </a:endParaRPr>
          </a:p>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 Frais d’adhésion et participations aux frais d’étude de situation, à la hauteur de 3 000 euros ou 4 000 euros par dossier faisant l’objet d’une recommandation.</a:t>
            </a:r>
            <a:endParaRPr b="0" lang="fr-FR" sz="1200" spc="-1" strike="noStrike">
              <a:latin typeface="Arial"/>
            </a:endParaRPr>
          </a:p>
        </p:txBody>
      </p:sp>
      <p:sp>
        <p:nvSpPr>
          <p:cNvPr id="357" name="PlaceHolder 2"/>
          <p:cNvSpPr>
            <a:spLocks noGrp="1"/>
          </p:cNvSpPr>
          <p:nvPr>
            <p:ph type="title"/>
          </p:nvPr>
        </p:nvSpPr>
        <p:spPr>
          <a:xfrm>
            <a:off x="838080" y="365040"/>
            <a:ext cx="6458760" cy="406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10. Finances</a:t>
            </a:r>
            <a:endParaRPr b="0" lang="fr-FR" sz="2400" spc="-1" strike="noStrike">
              <a:latin typeface="Arial"/>
            </a:endParaRPr>
          </a:p>
        </p:txBody>
      </p:sp>
      <p:sp>
        <p:nvSpPr>
          <p:cNvPr id="358" name="PlaceHolder 3"/>
          <p:cNvSpPr>
            <a:spLocks noGrp="1"/>
          </p:cNvSpPr>
          <p:nvPr>
            <p:ph/>
          </p:nvPr>
        </p:nvSpPr>
        <p:spPr>
          <a:xfrm>
            <a:off x="5002920" y="818280"/>
            <a:ext cx="6879960" cy="2606400"/>
          </a:xfrm>
          <a:prstGeom prst="rect">
            <a:avLst/>
          </a:prstGeom>
          <a:noFill/>
          <a:ln w="0">
            <a:noFill/>
          </a:ln>
        </p:spPr>
        <p:txBody>
          <a:bodyPr lIns="90000" rIns="90000" tIns="45000" bIns="45000" anchor="t">
            <a:normAutofit fontScale="68000"/>
          </a:bodyPr>
          <a:p>
            <a:pPr marL="228600" indent="-228600">
              <a:lnSpc>
                <a:spcPct val="100000"/>
              </a:lnSpc>
              <a:spcBef>
                <a:spcPts val="1001"/>
              </a:spcBef>
              <a:buNone/>
              <a:tabLst>
                <a:tab algn="l" pos="0"/>
              </a:tabLst>
            </a:pPr>
            <a:r>
              <a:rPr b="1" lang="fr-FR" sz="1700" spc="-1" strike="noStrike">
                <a:solidFill>
                  <a:srgbClr val="d38f31"/>
                </a:solidFill>
                <a:latin typeface="Open Sans Medium"/>
                <a:ea typeface="Open Sans Medium"/>
              </a:rPr>
              <a:t>En 2025, les dépenses s’élèvent à 520 000 euros (comme en 2024, hors reports de fonds dédiés). Les recettes s’élèvent à 632 000 euros (contre 986 000 euros en 2024).</a:t>
            </a:r>
            <a:endParaRPr b="0" lang="fr-FR" sz="17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r>
              <a:rPr b="0" lang="fr-FR" sz="1300" spc="-1" strike="noStrike">
                <a:solidFill>
                  <a:srgbClr val="1b4b5f"/>
                </a:solidFill>
                <a:latin typeface="Open Sans Medium"/>
                <a:ea typeface="Arial"/>
              </a:rPr>
              <a:t>La CORREF a apporté une subvention directe de 7 000 euros. Le fonds FREVAS de la CORREF a apporté 245 000 euros. </a:t>
            </a:r>
            <a:endParaRPr b="0" lang="fr-FR" sz="1300" spc="-1" strike="noStrike">
              <a:latin typeface="Arial"/>
            </a:endParaRPr>
          </a:p>
          <a:p>
            <a:pPr marL="228600" indent="-228600">
              <a:lnSpc>
                <a:spcPct val="100000"/>
              </a:lnSpc>
              <a:spcBef>
                <a:spcPts val="1001"/>
              </a:spcBef>
              <a:buNone/>
              <a:tabLst>
                <a:tab algn="l" pos="0"/>
              </a:tabLst>
            </a:pPr>
            <a:endParaRPr b="0" lang="fr-FR" sz="1300" spc="-1" strike="noStrike">
              <a:latin typeface="Arial"/>
            </a:endParaRPr>
          </a:p>
          <a:p>
            <a:pPr marL="228600" indent="-228600">
              <a:lnSpc>
                <a:spcPct val="100000"/>
              </a:lnSpc>
              <a:spcBef>
                <a:spcPts val="1001"/>
              </a:spcBef>
              <a:buNone/>
              <a:tabLst>
                <a:tab algn="l" pos="0"/>
              </a:tabLst>
            </a:pPr>
            <a:r>
              <a:rPr b="0" lang="fr-FR" sz="1300" spc="-1" strike="noStrike">
                <a:solidFill>
                  <a:srgbClr val="1b4b5f"/>
                </a:solidFill>
                <a:latin typeface="Open Sans Medium"/>
                <a:ea typeface="Arial"/>
              </a:rPr>
              <a:t>Les congrégations ont contribué généreusement à hauteur de 100 000 euros suite à l’appel à dons de la CORREF auprès de ses membres.</a:t>
            </a:r>
            <a:endParaRPr b="0" lang="fr-FR" sz="1300" spc="-1" strike="noStrike">
              <a:latin typeface="Arial"/>
            </a:endParaRPr>
          </a:p>
          <a:p>
            <a:pPr marL="228600" indent="-228600">
              <a:lnSpc>
                <a:spcPct val="100000"/>
              </a:lnSpc>
              <a:spcBef>
                <a:spcPts val="1001"/>
              </a:spcBef>
              <a:buNone/>
              <a:tabLst>
                <a:tab algn="l" pos="0"/>
              </a:tabLst>
            </a:pPr>
            <a:endParaRPr b="0" lang="fr-FR" sz="1300" spc="-1" strike="noStrike">
              <a:latin typeface="Arial"/>
            </a:endParaRPr>
          </a:p>
          <a:p>
            <a:pPr marL="228600" indent="-228600">
              <a:lnSpc>
                <a:spcPct val="100000"/>
              </a:lnSpc>
              <a:spcBef>
                <a:spcPts val="1001"/>
              </a:spcBef>
              <a:buNone/>
              <a:tabLst>
                <a:tab algn="l" pos="0"/>
              </a:tabLst>
            </a:pPr>
            <a:r>
              <a:rPr b="0" lang="fr-FR" sz="1300" spc="-1" strike="noStrike">
                <a:solidFill>
                  <a:srgbClr val="1b4b5f"/>
                </a:solidFill>
                <a:latin typeface="Open Sans Medium"/>
                <a:ea typeface="Arial"/>
              </a:rPr>
              <a:t>Les adhérents à la CRR ont payé 72 000 euros  et les membres de la Corref 170 000 euros au titre de leur participation aux frais.</a:t>
            </a:r>
            <a:endParaRPr b="0" lang="fr-FR" sz="1300" spc="-1" strike="noStrike">
              <a:latin typeface="Arial"/>
            </a:endParaRPr>
          </a:p>
          <a:p>
            <a:pPr marL="228600" indent="-228600">
              <a:lnSpc>
                <a:spcPct val="100000"/>
              </a:lnSpc>
              <a:spcBef>
                <a:spcPts val="1001"/>
              </a:spcBef>
              <a:buNone/>
              <a:tabLst>
                <a:tab algn="l" pos="0"/>
              </a:tabLst>
            </a:pPr>
            <a:r>
              <a:rPr b="0" lang="fr-FR" sz="1400" spc="-1" strike="noStrike">
                <a:solidFill>
                  <a:srgbClr val="1b4b5f"/>
                </a:solidFill>
                <a:latin typeface="Open Sans Medium"/>
                <a:ea typeface="Arial"/>
              </a:rPr>
              <a:t> </a:t>
            </a:r>
            <a:endParaRPr b="0" lang="fr-FR" sz="1400" spc="-1" strike="noStrike">
              <a:latin typeface="Arial"/>
            </a:endParaRPr>
          </a:p>
          <a:p>
            <a:pPr marL="228600" indent="-228600" algn="just">
              <a:lnSpc>
                <a:spcPct val="110000"/>
              </a:lnSpc>
              <a:spcBef>
                <a:spcPts val="1001"/>
              </a:spcBef>
              <a:buNone/>
              <a:tabLst>
                <a:tab algn="l" pos="0"/>
              </a:tabLst>
            </a:pPr>
            <a:endParaRPr b="0" lang="fr-FR" sz="1600" spc="-1" strike="noStrike">
              <a:latin typeface="Arial"/>
            </a:endParaRPr>
          </a:p>
        </p:txBody>
      </p:sp>
      <p:sp>
        <p:nvSpPr>
          <p:cNvPr id="359" name="PlaceHolder 4"/>
          <p:cNvSpPr>
            <a:spLocks noGrp="1"/>
          </p:cNvSpPr>
          <p:nvPr>
            <p:ph type="sldNum" idx="25"/>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49B834EA-47BA-413B-BDA2-4DC81DCF25E6}" type="slidenum">
              <a:rPr b="0" lang="fr-FR" sz="1200" spc="-1" strike="noStrike">
                <a:solidFill>
                  <a:srgbClr val="8b8b8b"/>
                </a:solidFill>
                <a:latin typeface="Calibri"/>
                <a:ea typeface="Arial"/>
              </a:rPr>
              <a:t>15</a:t>
            </a:fld>
            <a:endParaRPr b="0" lang="fr-FR" sz="1200" spc="-1" strike="noStrike">
              <a:latin typeface="Times New Roman"/>
            </a:endParaRPr>
          </a:p>
        </p:txBody>
      </p:sp>
      <p:graphicFrame>
        <p:nvGraphicFramePr>
          <p:cNvPr id="360" name="Graphique 3"/>
          <p:cNvGraphicFramePr/>
          <p:nvPr/>
        </p:nvGraphicFramePr>
        <p:xfrm>
          <a:off x="5517720" y="3575880"/>
          <a:ext cx="5850000" cy="30236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p:nvPr>
        </p:nvSpPr>
        <p:spPr>
          <a:xfrm>
            <a:off x="550080" y="1065600"/>
            <a:ext cx="4041720" cy="2742480"/>
          </a:xfrm>
          <a:prstGeom prst="rect">
            <a:avLst/>
          </a:prstGeom>
          <a:noFill/>
          <a:ln w="0">
            <a:noFill/>
          </a:ln>
        </p:spPr>
        <p:txBody>
          <a:bodyPr lIns="90000" rIns="90000" tIns="45000" bIns="45000" anchor="t">
            <a:noAutofit/>
          </a:bodyPr>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Depuis le mois d’avril 2023, comme les adhérents, les congrégations membres de la CORREF participent aussi aux frais de la CRR, à hauteur de 3 000 euros par étude de situation (décision prise en assemblée générale de la CORREF). </a:t>
            </a:r>
            <a:endParaRPr b="0" lang="fr-FR" sz="1200" spc="-1" strike="noStrike">
              <a:latin typeface="Arial"/>
            </a:endParaRPr>
          </a:p>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A partir de 2024, les frais de dossiers pour les nouveaux adhérents sont fixés à 4 000 euros lorsque les victimes sont des majeurs, car l’accompagnement est en général plus long.</a:t>
            </a:r>
            <a:endParaRPr b="0" lang="fr-FR" sz="1200" spc="-1" strike="noStrike">
              <a:latin typeface="Arial"/>
            </a:endParaRPr>
          </a:p>
        </p:txBody>
      </p:sp>
      <p:sp>
        <p:nvSpPr>
          <p:cNvPr id="362" name="PlaceHolder 2"/>
          <p:cNvSpPr>
            <a:spLocks noGrp="1"/>
          </p:cNvSpPr>
          <p:nvPr>
            <p:ph type="title"/>
          </p:nvPr>
        </p:nvSpPr>
        <p:spPr>
          <a:xfrm>
            <a:off x="838080" y="365040"/>
            <a:ext cx="6458760" cy="406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10. Finances (suite)</a:t>
            </a:r>
            <a:r>
              <a:rPr b="1" lang="fr-FR" sz="2400" spc="-1" strike="noStrike">
                <a:solidFill>
                  <a:srgbClr val="d38f31"/>
                </a:solidFill>
                <a:latin typeface="Open Sans"/>
                <a:ea typeface="Open Sans"/>
              </a:rPr>
              <a:t>	</a:t>
            </a:r>
            <a:endParaRPr b="0" lang="fr-FR" sz="2400" spc="-1" strike="noStrike">
              <a:latin typeface="Arial"/>
            </a:endParaRPr>
          </a:p>
        </p:txBody>
      </p:sp>
      <p:sp>
        <p:nvSpPr>
          <p:cNvPr id="363" name="PlaceHolder 3"/>
          <p:cNvSpPr>
            <a:spLocks noGrp="1"/>
          </p:cNvSpPr>
          <p:nvPr>
            <p:ph/>
          </p:nvPr>
        </p:nvSpPr>
        <p:spPr>
          <a:xfrm>
            <a:off x="5168520" y="1166760"/>
            <a:ext cx="6879960" cy="5189040"/>
          </a:xfrm>
          <a:prstGeom prst="rect">
            <a:avLst/>
          </a:prstGeom>
          <a:noFill/>
          <a:ln w="0">
            <a:noFill/>
          </a:ln>
        </p:spPr>
        <p:txBody>
          <a:bodyPr lIns="90000" rIns="90000" tIns="45000" bIns="45000" anchor="t">
            <a:normAutofit/>
          </a:bodyPr>
          <a:p>
            <a:pPr marL="228600" indent="-228600">
              <a:lnSpc>
                <a:spcPct val="100000"/>
              </a:lnSpc>
              <a:spcBef>
                <a:spcPts val="1001"/>
              </a:spcBef>
              <a:buNone/>
              <a:tabLst>
                <a:tab algn="l" pos="0"/>
              </a:tabLst>
            </a:pPr>
            <a:r>
              <a:rPr b="0" lang="fr-FR" sz="1400" spc="-1" strike="noStrike">
                <a:solidFill>
                  <a:srgbClr val="1b4b5f"/>
                </a:solidFill>
                <a:latin typeface="Open Sans Medium"/>
                <a:ea typeface="Arial"/>
              </a:rPr>
              <a:t> </a:t>
            </a:r>
            <a:endParaRPr b="0" lang="fr-FR" sz="1400" spc="-1" strike="noStrike">
              <a:latin typeface="Arial"/>
            </a:endParaRPr>
          </a:p>
          <a:p>
            <a:pPr marL="228600" indent="-228600">
              <a:lnSpc>
                <a:spcPct val="100000"/>
              </a:lnSpc>
              <a:spcBef>
                <a:spcPts val="1001"/>
              </a:spcBef>
              <a:buNone/>
              <a:tabLst>
                <a:tab algn="l" pos="0"/>
              </a:tabLst>
            </a:pPr>
            <a:r>
              <a:rPr b="0" lang="fr-FR" sz="1400" spc="-1" strike="noStrike">
                <a:solidFill>
                  <a:srgbClr val="1b4b5f"/>
                </a:solidFill>
                <a:latin typeface="Open Sans Medium"/>
                <a:ea typeface="Arial"/>
              </a:rPr>
              <a:t>Le bilan est de 692 427 euros au 31 décembre 2025, dont 132 308 euros de fonds propres et 525 000 euros de fonds dédiés.</a:t>
            </a:r>
            <a:endParaRPr b="0" lang="fr-FR" sz="1400" spc="-1" strike="noStrike">
              <a:latin typeface="Arial"/>
            </a:endParaRPr>
          </a:p>
          <a:p>
            <a:pPr marL="228600" indent="-228600" algn="just">
              <a:lnSpc>
                <a:spcPct val="110000"/>
              </a:lnSpc>
              <a:spcBef>
                <a:spcPts val="1001"/>
              </a:spcBef>
              <a:buNone/>
              <a:tabLst>
                <a:tab algn="l" pos="0"/>
              </a:tabLst>
            </a:pPr>
            <a:endParaRPr b="0" lang="fr-FR" sz="1600" spc="-1" strike="noStrike">
              <a:latin typeface="Arial"/>
            </a:endParaRPr>
          </a:p>
        </p:txBody>
      </p:sp>
      <p:sp>
        <p:nvSpPr>
          <p:cNvPr id="364" name="PlaceHolder 4"/>
          <p:cNvSpPr>
            <a:spLocks noGrp="1"/>
          </p:cNvSpPr>
          <p:nvPr>
            <p:ph type="sldNum" idx="26"/>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D8B50019-63C5-446E-8259-65B9F4A4C290}" type="slidenum">
              <a:rPr b="0" lang="fr-FR" sz="1200" spc="-1" strike="noStrike">
                <a:solidFill>
                  <a:srgbClr val="8b8b8b"/>
                </a:solidFill>
                <a:latin typeface="Calibri"/>
                <a:ea typeface="Arial"/>
              </a:rPr>
              <a:t>16</a:t>
            </a:fld>
            <a:endParaRPr b="0" lang="fr-FR" sz="1200" spc="-1" strike="noStrike">
              <a:latin typeface="Times New Roman"/>
            </a:endParaRPr>
          </a:p>
        </p:txBody>
      </p:sp>
      <p:pic>
        <p:nvPicPr>
          <p:cNvPr id="365" name="Image 2" descr=""/>
          <p:cNvPicPr/>
          <p:nvPr/>
        </p:nvPicPr>
        <p:blipFill>
          <a:blip r:embed="rId1"/>
          <a:stretch/>
        </p:blipFill>
        <p:spPr>
          <a:xfrm>
            <a:off x="5371920" y="2646360"/>
            <a:ext cx="6280920" cy="3118680"/>
          </a:xfrm>
          <a:prstGeom prst="rect">
            <a:avLst/>
          </a:prstGeom>
          <a:ln w="0">
            <a:noFill/>
          </a:ln>
        </p:spPr>
      </p:pic>
      <p:pic>
        <p:nvPicPr>
          <p:cNvPr id="366" name="Image 5" descr=""/>
          <p:cNvPicPr/>
          <p:nvPr/>
        </p:nvPicPr>
        <p:blipFill>
          <a:blip r:embed="rId2"/>
          <a:stretch/>
        </p:blipFill>
        <p:spPr>
          <a:xfrm>
            <a:off x="391320" y="3827160"/>
            <a:ext cx="4583880" cy="27550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p:nvPr>
        </p:nvSpPr>
        <p:spPr>
          <a:xfrm>
            <a:off x="839880" y="1288440"/>
            <a:ext cx="3763080" cy="4576320"/>
          </a:xfrm>
          <a:prstGeom prst="rect">
            <a:avLst/>
          </a:prstGeom>
          <a:noFill/>
          <a:ln w="0">
            <a:noFill/>
          </a:ln>
        </p:spPr>
        <p:txBody>
          <a:bodyPr lIns="90000" rIns="90000" tIns="45000" bIns="45000" anchor="t">
            <a:normAutofit/>
          </a:bodyPr>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La CRR ne pourrait fonctionner sans ses bénévoles et n’aurait pas les moyens de les rémunérer au prix de marché, compte tenu de leurs qualités et du nombre d’heures qu’exige un accompagnement personnalisé. </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p:txBody>
      </p:sp>
      <p:sp>
        <p:nvSpPr>
          <p:cNvPr id="368" name="PlaceHolder 2"/>
          <p:cNvSpPr>
            <a:spLocks noGrp="1"/>
          </p:cNvSpPr>
          <p:nvPr>
            <p:ph type="title"/>
          </p:nvPr>
        </p:nvSpPr>
        <p:spPr>
          <a:xfrm>
            <a:off x="838080" y="365040"/>
            <a:ext cx="6458760" cy="406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10. Finances (suite)</a:t>
            </a:r>
            <a:r>
              <a:rPr b="1" lang="fr-FR" sz="2400" spc="-1" strike="noStrike">
                <a:solidFill>
                  <a:srgbClr val="d38f31"/>
                </a:solidFill>
                <a:latin typeface="Open Sans"/>
                <a:ea typeface="Open Sans"/>
              </a:rPr>
              <a:t>	</a:t>
            </a:r>
            <a:endParaRPr b="0" lang="fr-FR" sz="2400" spc="-1" strike="noStrike">
              <a:latin typeface="Arial"/>
            </a:endParaRPr>
          </a:p>
        </p:txBody>
      </p:sp>
      <p:sp>
        <p:nvSpPr>
          <p:cNvPr id="369" name="PlaceHolder 3"/>
          <p:cNvSpPr>
            <a:spLocks noGrp="1"/>
          </p:cNvSpPr>
          <p:nvPr>
            <p:ph/>
          </p:nvPr>
        </p:nvSpPr>
        <p:spPr>
          <a:xfrm>
            <a:off x="5002920" y="570600"/>
            <a:ext cx="6644520" cy="5130360"/>
          </a:xfrm>
          <a:prstGeom prst="rect">
            <a:avLst/>
          </a:prstGeom>
          <a:noFill/>
          <a:ln w="0">
            <a:noFill/>
          </a:ln>
        </p:spPr>
        <p:txBody>
          <a:bodyPr lIns="90000" rIns="90000" tIns="45000" bIns="45000" anchor="t">
            <a:normAutofit fontScale="94000"/>
          </a:bodyPr>
          <a:p>
            <a:pPr marL="228600" indent="-228600" algn="just">
              <a:lnSpc>
                <a:spcPct val="110000"/>
              </a:lnSpc>
              <a:spcBef>
                <a:spcPts val="1001"/>
              </a:spcBef>
              <a:buNone/>
              <a:tabLst>
                <a:tab algn="l" pos="0"/>
              </a:tabLst>
            </a:pPr>
            <a:endParaRPr b="0" lang="fr-FR" sz="1600" spc="-1" strike="noStrike">
              <a:latin typeface="Arial"/>
            </a:endParaRPr>
          </a:p>
          <a:p>
            <a:pPr marL="285840" indent="-285840" algn="just">
              <a:lnSpc>
                <a:spcPct val="110000"/>
              </a:lnSpc>
              <a:spcBef>
                <a:spcPts val="1001"/>
              </a:spcBef>
              <a:buClr>
                <a:srgbClr val="d38f31"/>
              </a:buClr>
              <a:buFont typeface="Wingdings" charset="2"/>
              <a:buChar char=""/>
              <a:tabLst>
                <a:tab algn="l" pos="0"/>
              </a:tabLst>
            </a:pPr>
            <a:r>
              <a:rPr b="1" lang="fr-FR" sz="1600" spc="-1" strike="noStrike">
                <a:solidFill>
                  <a:srgbClr val="d38f31"/>
                </a:solidFill>
                <a:latin typeface="Open Sans"/>
                <a:ea typeface="Open Sans"/>
              </a:rPr>
              <a:t>La part de bénévolat est très importante dans l’activité de la CRR </a:t>
            </a:r>
            <a:endParaRPr b="0" lang="fr-FR" sz="1600" spc="-1" strike="noStrike">
              <a:latin typeface="Arial"/>
            </a:endParaRPr>
          </a:p>
          <a:p>
            <a:pPr marL="228600" indent="-228600" algn="just">
              <a:lnSpc>
                <a:spcPct val="110000"/>
              </a:lnSpc>
              <a:spcBef>
                <a:spcPts val="1001"/>
              </a:spcBef>
              <a:buNone/>
              <a:tabLst>
                <a:tab algn="l" pos="0"/>
              </a:tabLst>
            </a:pPr>
            <a:endParaRPr b="0" lang="fr-FR" sz="1600" spc="-1" strike="noStrike">
              <a:latin typeface="Arial"/>
            </a:endParaRPr>
          </a:p>
          <a:p>
            <a:pPr marL="228600" indent="-228600" algn="just">
              <a:lnSpc>
                <a:spcPct val="110000"/>
              </a:lnSpc>
              <a:spcBef>
                <a:spcPts val="1001"/>
              </a:spcBef>
              <a:buNone/>
              <a:tabLst>
                <a:tab algn="l" pos="0"/>
              </a:tabLst>
            </a:pPr>
            <a:r>
              <a:rPr b="0" lang="fr-FR" sz="1400" spc="-1" strike="noStrike">
                <a:solidFill>
                  <a:srgbClr val="1b4b5f"/>
                </a:solidFill>
                <a:latin typeface="Open Sans Medium"/>
                <a:ea typeface="Open Sans Medium"/>
              </a:rPr>
              <a:t>Il s’agit bien sûr des membres bénévoles, le plus grand nombre, mais aussi des membres référents «rémunérés» qui ne se font pas payer à la hauteur du temps passé.  Le temps moyen passé par dossier varie bien sûr selon la complexité du dossier, du temps consacré à la victime et à la congrégation. </a:t>
            </a:r>
            <a:endParaRPr b="0" lang="fr-FR" sz="1400" spc="-1" strike="noStrike">
              <a:latin typeface="Arial"/>
            </a:endParaRPr>
          </a:p>
          <a:p>
            <a:pPr marL="228600" indent="-228600" algn="just">
              <a:lnSpc>
                <a:spcPct val="110000"/>
              </a:lnSpc>
              <a:spcBef>
                <a:spcPts val="1001"/>
              </a:spcBef>
              <a:buNone/>
              <a:tabLst>
                <a:tab algn="l" pos="0"/>
              </a:tabLst>
            </a:pPr>
            <a:endParaRPr b="0" lang="fr-FR" sz="1400" spc="-1" strike="noStrike">
              <a:latin typeface="Arial"/>
            </a:endParaRPr>
          </a:p>
          <a:p>
            <a:pPr marL="228600" indent="-228600" algn="just">
              <a:lnSpc>
                <a:spcPct val="110000"/>
              </a:lnSpc>
              <a:spcBef>
                <a:spcPts val="1001"/>
              </a:spcBef>
              <a:buNone/>
              <a:tabLst>
                <a:tab algn="l" pos="0"/>
              </a:tabLst>
            </a:pPr>
            <a:r>
              <a:rPr b="0" lang="fr-FR" sz="1400" spc="-1" strike="noStrike">
                <a:solidFill>
                  <a:srgbClr val="1b4b5f"/>
                </a:solidFill>
                <a:latin typeface="Open Sans Medium"/>
                <a:ea typeface="Open Sans Medium"/>
              </a:rPr>
              <a:t>À cela s’ajoute le temps de concertation entre les membres, les commissions consultatives pour déterminer collégialement les recommandations, les réunions mensuelles, les formations, le suivi administratif, etc. </a:t>
            </a:r>
            <a:endParaRPr b="0" lang="fr-FR" sz="1400" spc="-1" strike="noStrike">
              <a:latin typeface="Arial"/>
            </a:endParaRPr>
          </a:p>
          <a:p>
            <a:pPr marL="228600" indent="-228600" algn="just">
              <a:lnSpc>
                <a:spcPct val="110000"/>
              </a:lnSpc>
              <a:spcBef>
                <a:spcPts val="1001"/>
              </a:spcBef>
              <a:buNone/>
              <a:tabLst>
                <a:tab algn="l" pos="0"/>
              </a:tabLst>
            </a:pPr>
            <a:endParaRPr b="0" lang="fr-FR" sz="1400" spc="-1" strike="noStrike">
              <a:latin typeface="Arial"/>
            </a:endParaRPr>
          </a:p>
          <a:p>
            <a:pPr marL="285840" indent="-285840" algn="just">
              <a:lnSpc>
                <a:spcPct val="110000"/>
              </a:lnSpc>
              <a:spcBef>
                <a:spcPts val="1001"/>
              </a:spcBef>
              <a:buClr>
                <a:srgbClr val="d38f31"/>
              </a:buClr>
              <a:buFont typeface="Wingdings" charset="2"/>
              <a:buChar char=""/>
              <a:tabLst>
                <a:tab algn="l" pos="0"/>
              </a:tabLst>
            </a:pPr>
            <a:r>
              <a:rPr b="1" lang="fr-FR" sz="1600" spc="-1" strike="noStrike">
                <a:solidFill>
                  <a:srgbClr val="d38f31"/>
                </a:solidFill>
                <a:latin typeface="Open Sans"/>
                <a:ea typeface="Open Sans"/>
              </a:rPr>
              <a:t>Les contributions volontaires (ou bénévolat des commissaires) ont été évaluées à 78 k euros sur la base du nombre de recommandations émises. </a:t>
            </a:r>
            <a:endParaRPr b="0" lang="fr-FR" sz="1600" spc="-1" strike="noStrike">
              <a:latin typeface="Arial"/>
            </a:endParaRPr>
          </a:p>
        </p:txBody>
      </p:sp>
      <p:sp>
        <p:nvSpPr>
          <p:cNvPr id="370" name="PlaceHolder 4"/>
          <p:cNvSpPr>
            <a:spLocks noGrp="1"/>
          </p:cNvSpPr>
          <p:nvPr>
            <p:ph type="sldNum" idx="27"/>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00F41476-90B8-46BF-8A5B-48F69582B18C}" type="slidenum">
              <a:rPr b="0" lang="fr-FR" sz="1200" spc="-1" strike="noStrike">
                <a:solidFill>
                  <a:srgbClr val="8b8b8b"/>
                </a:solidFill>
                <a:latin typeface="Calibri"/>
                <a:ea typeface="Arial"/>
              </a:rPr>
              <a:t>17</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p:nvPr>
        </p:nvSpPr>
        <p:spPr>
          <a:xfrm>
            <a:off x="1008000" y="1317600"/>
            <a:ext cx="4772160" cy="5034240"/>
          </a:xfrm>
          <a:prstGeom prst="rect">
            <a:avLst/>
          </a:prstGeom>
          <a:noFill/>
          <a:ln w="0">
            <a:noFill/>
          </a:ln>
        </p:spPr>
        <p:txBody>
          <a:bodyPr numCol="1" spcCol="0" lIns="90000" rIns="90000" tIns="45000" bIns="45000" anchor="t">
            <a:normAutofit fontScale="83000"/>
          </a:bodyPr>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La communication est très importante pour que les personnes puissent bénéficier de la reconnaissance et de la réparation proposées par la CRR, si elles le souhaitent. </a:t>
            </a:r>
            <a:r>
              <a:rPr b="1" i="1" lang="fr-FR" sz="1400" spc="-1" strike="noStrike">
                <a:solidFill>
                  <a:srgbClr val="1b4b5f"/>
                </a:solidFill>
                <a:latin typeface="Open Sans Medium"/>
                <a:ea typeface="Open Sans Medium"/>
              </a:rPr>
              <a:t>Elle pourrait être davantage développée pour atteindre l’ensemble des victimes potentielles</a:t>
            </a:r>
            <a:r>
              <a:rPr b="0" i="1" lang="fr-FR" sz="1400" spc="-1" strike="noStrike">
                <a:solidFill>
                  <a:srgbClr val="1b4b5f"/>
                </a:solidFill>
                <a:latin typeface="Open Sans Medium"/>
                <a:ea typeface="Open Sans Medium"/>
              </a:rPr>
              <a:t>.  C’est la responsabilité de chacun des acteurs.</a:t>
            </a: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La CRR a mis en place différents moyens de communication, tout en sachant que ces moyens ne sont pas suffisants pour toucher des personnes aujourd’hui éloignées des réseaux catholiques et de l’EPUdF. </a:t>
            </a:r>
            <a:endParaRPr b="0" lang="fr-FR" sz="1400" spc="-1" strike="noStrike">
              <a:latin typeface="Arial"/>
            </a:endParaRPr>
          </a:p>
          <a:p>
            <a:pPr marL="228600" indent="-228600" algn="just">
              <a:lnSpc>
                <a:spcPct val="150000"/>
              </a:lnSpc>
              <a:spcBef>
                <a:spcPts val="1001"/>
              </a:spcBef>
              <a:spcAft>
                <a:spcPts val="799"/>
              </a:spcAft>
              <a:buNone/>
              <a:tabLst>
                <a:tab algn="l" pos="0"/>
              </a:tabLst>
            </a:pPr>
            <a:r>
              <a:rPr b="0" i="1" lang="fr-FR" sz="1400" spc="-1" strike="noStrike">
                <a:solidFill>
                  <a:srgbClr val="1b4b5f"/>
                </a:solidFill>
                <a:latin typeface="Open Sans Medium"/>
                <a:ea typeface="Open Sans Medium"/>
              </a:rPr>
              <a:t>Il serait bien que les sites des instituts possiblement concernés renvoient davantage vers la CRR. De même il pourrait être envisagé une communication plus large des cellules d’écoute sur l’existence de la CRR. </a:t>
            </a:r>
            <a:endParaRPr b="0" lang="fr-FR" sz="1400" spc="-1" strike="noStrike">
              <a:latin typeface="Arial"/>
            </a:endParaRPr>
          </a:p>
          <a:p>
            <a:pPr marL="228600" indent="-228600" algn="just">
              <a:lnSpc>
                <a:spcPct val="150000"/>
              </a:lnSpc>
              <a:spcBef>
                <a:spcPts val="1001"/>
              </a:spcBef>
              <a:spcAft>
                <a:spcPts val="799"/>
              </a:spcAft>
              <a:buNone/>
              <a:tabLst>
                <a:tab algn="l" pos="0"/>
              </a:tabLst>
            </a:pPr>
            <a:r>
              <a:rPr b="1" i="1" lang="fr-FR" sz="1400" spc="-1" strike="noStrike">
                <a:solidFill>
                  <a:srgbClr val="1b4b5f"/>
                </a:solidFill>
                <a:latin typeface="Open Sans Medium"/>
                <a:ea typeface="Open Sans Medium"/>
              </a:rPr>
              <a:t>La diffusion des appels à témoignages</a:t>
            </a:r>
            <a:r>
              <a:rPr b="0" i="1" lang="fr-FR" sz="1400" spc="-1" strike="noStrike">
                <a:solidFill>
                  <a:srgbClr val="1b4b5f"/>
                </a:solidFill>
                <a:latin typeface="Open Sans Medium"/>
                <a:ea typeface="Open Sans Medium"/>
              </a:rPr>
              <a:t>, surtout sur des supports grand public, permet aussi de toucher un public plus large.</a:t>
            </a:r>
            <a:endParaRPr b="0" lang="fr-FR" sz="1400" spc="-1" strike="noStrike">
              <a:latin typeface="Arial"/>
            </a:endParaRPr>
          </a:p>
        </p:txBody>
      </p:sp>
      <p:sp>
        <p:nvSpPr>
          <p:cNvPr id="372" name="PlaceHolder 2"/>
          <p:cNvSpPr>
            <a:spLocks noGrp="1"/>
          </p:cNvSpPr>
          <p:nvPr>
            <p:ph type="title"/>
          </p:nvPr>
        </p:nvSpPr>
        <p:spPr>
          <a:xfrm>
            <a:off x="838080" y="739800"/>
            <a:ext cx="6458760" cy="38556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11. Communication</a:t>
            </a:r>
            <a:endParaRPr b="0" lang="fr-FR" sz="2400" spc="-1" strike="noStrike">
              <a:latin typeface="Arial"/>
            </a:endParaRPr>
          </a:p>
        </p:txBody>
      </p:sp>
      <p:sp>
        <p:nvSpPr>
          <p:cNvPr id="373" name="ZoneTexte 4"/>
          <p:cNvSpPr/>
          <p:nvPr/>
        </p:nvSpPr>
        <p:spPr>
          <a:xfrm>
            <a:off x="6095880" y="1317600"/>
            <a:ext cx="5564880" cy="4575600"/>
          </a:xfrm>
          <a:prstGeom prst="rect">
            <a:avLst/>
          </a:prstGeom>
          <a:noFill/>
          <a:ln w="0">
            <a:noFill/>
          </a:ln>
        </p:spPr>
        <p:style>
          <a:lnRef idx="0"/>
          <a:fillRef idx="0"/>
          <a:effectRef idx="0"/>
          <a:fontRef idx="minor"/>
        </p:style>
        <p:txBody>
          <a:bodyPr lIns="90000" rIns="90000" tIns="45000" bIns="45000" anchor="t">
            <a:spAutoFit/>
          </a:bodyPr>
          <a:p>
            <a:pPr marL="216000" indent="-285840">
              <a:lnSpc>
                <a:spcPct val="110000"/>
              </a:lnSpc>
              <a:buClr>
                <a:srgbClr val="1b4b5f"/>
              </a:buClr>
              <a:buFont typeface="Wingdings" charset="2"/>
              <a:buChar char=""/>
            </a:pPr>
            <a:r>
              <a:rPr b="1" lang="fr-FR" sz="1400" spc="-1" strike="noStrike">
                <a:solidFill>
                  <a:srgbClr val="1b4b5f"/>
                </a:solidFill>
                <a:latin typeface="Open Sans"/>
                <a:ea typeface="Open Sans"/>
              </a:rPr>
              <a:t>Chaque membre de la CRR </a:t>
            </a:r>
            <a:r>
              <a:rPr b="0" lang="fr-FR" sz="1400" spc="-1" strike="noStrike">
                <a:solidFill>
                  <a:srgbClr val="1b4b5f"/>
                </a:solidFill>
                <a:latin typeface="Open Sans"/>
                <a:ea typeface="Open Sans"/>
              </a:rPr>
              <a:t>participe à des opérations de communication, colloque, conférence, à la demande ;</a:t>
            </a:r>
            <a:endParaRPr b="0" lang="fr-FR" sz="1400" spc="-1" strike="noStrike">
              <a:latin typeface="Arial"/>
            </a:endParaRPr>
          </a:p>
          <a:p>
            <a:pPr>
              <a:lnSpc>
                <a:spcPct val="110000"/>
              </a:lnSpc>
              <a:buNone/>
            </a:pPr>
            <a:endParaRPr b="0" lang="fr-FR" sz="1400" spc="-1" strike="noStrike">
              <a:latin typeface="Arial"/>
            </a:endParaRPr>
          </a:p>
          <a:p>
            <a:pPr marL="216000" indent="-285840">
              <a:lnSpc>
                <a:spcPct val="110000"/>
              </a:lnSpc>
              <a:buClr>
                <a:srgbClr val="1b4b5f"/>
              </a:buClr>
              <a:buFont typeface="Wingdings" charset="2"/>
              <a:buChar char=""/>
            </a:pPr>
            <a:r>
              <a:rPr b="0" lang="fr-FR" sz="1400" spc="-1" strike="noStrike">
                <a:solidFill>
                  <a:srgbClr val="1b4b5f"/>
                </a:solidFill>
                <a:latin typeface="Open Sans"/>
                <a:ea typeface="Open Sans"/>
              </a:rPr>
              <a:t>Le </a:t>
            </a:r>
            <a:r>
              <a:rPr b="1" lang="fr-FR" sz="1400" spc="-1" strike="noStrike">
                <a:solidFill>
                  <a:srgbClr val="1b4b5f"/>
                </a:solidFill>
                <a:latin typeface="Open Sans"/>
                <a:ea typeface="Open Sans"/>
              </a:rPr>
              <a:t>site internet </a:t>
            </a:r>
            <a:r>
              <a:rPr b="0" lang="fr-FR" sz="1400" spc="-1" strike="noStrike">
                <a:solidFill>
                  <a:srgbClr val="1b4b5f"/>
                </a:solidFill>
                <a:latin typeface="Open Sans"/>
                <a:ea typeface="Open Sans"/>
              </a:rPr>
              <a:t>de la CRR est régulièrement mis à jour ;</a:t>
            </a:r>
            <a:endParaRPr b="0" lang="fr-FR" sz="1400" spc="-1" strike="noStrike">
              <a:latin typeface="Arial"/>
            </a:endParaRPr>
          </a:p>
          <a:p>
            <a:pPr>
              <a:lnSpc>
                <a:spcPct val="110000"/>
              </a:lnSpc>
              <a:buNone/>
            </a:pPr>
            <a:endParaRPr b="0" lang="fr-FR" sz="1400" spc="-1" strike="noStrike">
              <a:latin typeface="Arial"/>
            </a:endParaRPr>
          </a:p>
          <a:p>
            <a:pPr marL="216000" indent="-285840">
              <a:lnSpc>
                <a:spcPct val="110000"/>
              </a:lnSpc>
              <a:buClr>
                <a:srgbClr val="1b4b5f"/>
              </a:buClr>
              <a:buFont typeface="Wingdings" charset="2"/>
              <a:buChar char=""/>
            </a:pPr>
            <a:r>
              <a:rPr b="0" lang="fr-FR" sz="1400" spc="-1" strike="noStrike">
                <a:solidFill>
                  <a:srgbClr val="1b4b5f"/>
                </a:solidFill>
                <a:latin typeface="Open Sans"/>
                <a:ea typeface="Open Sans"/>
              </a:rPr>
              <a:t>Une </a:t>
            </a:r>
            <a:r>
              <a:rPr b="1" lang="fr-FR" sz="1400" spc="-1" strike="noStrike">
                <a:solidFill>
                  <a:srgbClr val="1b4b5f"/>
                </a:solidFill>
                <a:latin typeface="Open Sans"/>
                <a:ea typeface="Open Sans"/>
              </a:rPr>
              <a:t>brochure  institutionnelle </a:t>
            </a:r>
            <a:r>
              <a:rPr b="0" lang="fr-FR" sz="1400" spc="-1" strike="noStrike">
                <a:solidFill>
                  <a:srgbClr val="1b4b5f"/>
                </a:solidFill>
                <a:latin typeface="Open Sans"/>
                <a:ea typeface="Open Sans"/>
              </a:rPr>
              <a:t>est mise à jour, accessible sur le site internet de la CRR et distribuée lors de divers événements ;</a:t>
            </a:r>
            <a:endParaRPr b="0" lang="fr-FR" sz="1400" spc="-1" strike="noStrike">
              <a:latin typeface="Arial"/>
            </a:endParaRPr>
          </a:p>
          <a:p>
            <a:pPr>
              <a:lnSpc>
                <a:spcPct val="110000"/>
              </a:lnSpc>
              <a:buNone/>
            </a:pPr>
            <a:endParaRPr b="0" lang="fr-FR" sz="1400" spc="-1" strike="noStrike">
              <a:latin typeface="Arial"/>
            </a:endParaRPr>
          </a:p>
          <a:p>
            <a:pPr marL="216000" indent="-285840">
              <a:lnSpc>
                <a:spcPct val="110000"/>
              </a:lnSpc>
              <a:buClr>
                <a:srgbClr val="1b4b5f"/>
              </a:buClr>
              <a:buFont typeface="Wingdings" charset="2"/>
              <a:buChar char=""/>
            </a:pPr>
            <a:r>
              <a:rPr b="0" lang="fr-FR" sz="1400" spc="-1" strike="noStrike">
                <a:solidFill>
                  <a:srgbClr val="1b4b5f"/>
                </a:solidFill>
                <a:latin typeface="Open Sans"/>
                <a:ea typeface="Open Sans"/>
              </a:rPr>
              <a:t>Une </a:t>
            </a:r>
            <a:r>
              <a:rPr b="1" lang="fr-FR" sz="1400" spc="-1" strike="noStrike">
                <a:solidFill>
                  <a:srgbClr val="1b4b5f"/>
                </a:solidFill>
                <a:latin typeface="Open Sans"/>
                <a:ea typeface="Open Sans"/>
              </a:rPr>
              <a:t>newsletter</a:t>
            </a:r>
            <a:r>
              <a:rPr b="0" lang="fr-FR" sz="1400" spc="-1" strike="noStrike">
                <a:solidFill>
                  <a:srgbClr val="1b4b5f"/>
                </a:solidFill>
                <a:latin typeface="Open Sans"/>
                <a:ea typeface="Open Sans"/>
              </a:rPr>
              <a:t> à destination des congrégations parait régulièrement ;</a:t>
            </a:r>
            <a:endParaRPr b="0" lang="fr-FR" sz="1400" spc="-1" strike="noStrike">
              <a:latin typeface="Arial"/>
            </a:endParaRPr>
          </a:p>
          <a:p>
            <a:pPr>
              <a:lnSpc>
                <a:spcPct val="110000"/>
              </a:lnSpc>
              <a:buNone/>
            </a:pPr>
            <a:endParaRPr b="0" lang="fr-FR" sz="1400" spc="-1" strike="noStrike">
              <a:latin typeface="Arial"/>
            </a:endParaRPr>
          </a:p>
          <a:p>
            <a:pPr marL="216000" indent="-285840">
              <a:lnSpc>
                <a:spcPct val="110000"/>
              </a:lnSpc>
              <a:buClr>
                <a:srgbClr val="1b4b5f"/>
              </a:buClr>
              <a:buFont typeface="Wingdings" charset="2"/>
              <a:buChar char=""/>
            </a:pPr>
            <a:r>
              <a:rPr b="0" lang="fr-FR" sz="1400" spc="-1" strike="noStrike">
                <a:solidFill>
                  <a:srgbClr val="1b4b5f"/>
                </a:solidFill>
                <a:latin typeface="Open Sans"/>
                <a:ea typeface="Open Sans"/>
              </a:rPr>
              <a:t>La CRR a développé sa présence sur les </a:t>
            </a:r>
            <a:r>
              <a:rPr b="1" lang="fr-FR" sz="1400" spc="-1" strike="noStrike">
                <a:solidFill>
                  <a:srgbClr val="1b4b5f"/>
                </a:solidFill>
                <a:latin typeface="Open Sans"/>
                <a:ea typeface="Open Sans"/>
              </a:rPr>
              <a:t>réseaux sociaux </a:t>
            </a:r>
            <a:r>
              <a:rPr b="0" lang="fr-FR" sz="1400" spc="-1" strike="noStrike">
                <a:solidFill>
                  <a:srgbClr val="1b4b5f"/>
                </a:solidFill>
                <a:latin typeface="Open Sans"/>
                <a:ea typeface="Open Sans"/>
              </a:rPr>
              <a:t>par la création d’une </a:t>
            </a:r>
            <a:r>
              <a:rPr b="1" lang="fr-FR" sz="1400" spc="-1" strike="noStrike">
                <a:solidFill>
                  <a:srgbClr val="1b4b5f"/>
                </a:solidFill>
                <a:latin typeface="Open Sans"/>
                <a:ea typeface="Open Sans"/>
              </a:rPr>
              <a:t>page Wikipédia</a:t>
            </a:r>
            <a:r>
              <a:rPr b="0" lang="fr-FR" sz="1400" spc="-1" strike="noStrike">
                <a:solidFill>
                  <a:srgbClr val="1b4b5f"/>
                </a:solidFill>
                <a:latin typeface="Open Sans"/>
                <a:ea typeface="Open Sans"/>
              </a:rPr>
              <a:t>, le référencement sur le site de la CIASE, un suivi des activités google ;</a:t>
            </a:r>
            <a:endParaRPr b="0" lang="fr-FR" sz="1400" spc="-1" strike="noStrike">
              <a:latin typeface="Arial"/>
            </a:endParaRPr>
          </a:p>
          <a:p>
            <a:pPr>
              <a:lnSpc>
                <a:spcPct val="110000"/>
              </a:lnSpc>
              <a:buNone/>
            </a:pPr>
            <a:endParaRPr b="0" lang="fr-FR" sz="1400" spc="-1" strike="noStrike">
              <a:latin typeface="Arial"/>
            </a:endParaRPr>
          </a:p>
          <a:p>
            <a:pPr marL="216000" indent="-285840">
              <a:lnSpc>
                <a:spcPct val="110000"/>
              </a:lnSpc>
              <a:buClr>
                <a:srgbClr val="1b4b5f"/>
              </a:buClr>
              <a:buFont typeface="Wingdings" charset="2"/>
              <a:buChar char=""/>
            </a:pPr>
            <a:r>
              <a:rPr b="0" lang="fr-FR" sz="1400" spc="-1" strike="noStrike">
                <a:solidFill>
                  <a:srgbClr val="1b4b5f"/>
                </a:solidFill>
                <a:latin typeface="Open Sans"/>
                <a:ea typeface="Open Sans"/>
              </a:rPr>
              <a:t>Les contacts avec la </a:t>
            </a:r>
            <a:r>
              <a:rPr b="1" lang="fr-FR" sz="1400" spc="-1" strike="noStrike">
                <a:solidFill>
                  <a:srgbClr val="1b4b5f"/>
                </a:solidFill>
                <a:latin typeface="Open Sans"/>
                <a:ea typeface="Open Sans"/>
              </a:rPr>
              <a:t>presse écrite </a:t>
            </a:r>
            <a:r>
              <a:rPr b="0" lang="fr-FR" sz="1400" spc="-1" strike="noStrike">
                <a:solidFill>
                  <a:srgbClr val="1b4b5f"/>
                </a:solidFill>
                <a:latin typeface="Open Sans"/>
                <a:ea typeface="Open Sans"/>
              </a:rPr>
              <a:t>sont entretenus, des communiqués de presse réguliers sont envoyés.</a:t>
            </a:r>
            <a:endParaRPr b="0" lang="fr-FR" sz="1400" spc="-1" strike="noStrike">
              <a:latin typeface="Arial"/>
            </a:endParaRPr>
          </a:p>
          <a:p>
            <a:pPr algn="just">
              <a:lnSpc>
                <a:spcPct val="110000"/>
              </a:lnSpc>
              <a:buNone/>
            </a:pPr>
            <a:endParaRPr b="0" lang="fr-FR" sz="1600" spc="-1" strike="noStrike">
              <a:latin typeface="Arial"/>
            </a:endParaRPr>
          </a:p>
        </p:txBody>
      </p:sp>
      <p:sp>
        <p:nvSpPr>
          <p:cNvPr id="374" name="Espace réservé du numéro de diapositive 6"/>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45545DF1-997B-46CE-B5BB-51A53D5524FF}" type="slidenum">
              <a:rPr b="0" lang="fr-FR" sz="1200" spc="-1" strike="noStrike">
                <a:solidFill>
                  <a:srgbClr val="898989"/>
                </a:solidFill>
                <a:latin typeface="Calibri"/>
                <a:ea typeface="Arial"/>
              </a:rPr>
              <a:t>18</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p:nvPr>
        </p:nvSpPr>
        <p:spPr>
          <a:xfrm>
            <a:off x="839880" y="1288440"/>
            <a:ext cx="3727800" cy="2426400"/>
          </a:xfrm>
          <a:prstGeom prst="rect">
            <a:avLst/>
          </a:prstGeom>
          <a:noFill/>
          <a:ln w="0">
            <a:noFill/>
          </a:ln>
        </p:spPr>
        <p:txBody>
          <a:bodyPr lIns="90000" rIns="90000" tIns="45000" bIns="45000" anchor="t">
            <a:normAutofit/>
          </a:bodyPr>
          <a:p>
            <a:pPr marL="228600" indent="-228600" algn="just">
              <a:lnSpc>
                <a:spcPct val="150000"/>
              </a:lnSpc>
              <a:spcBef>
                <a:spcPts val="1001"/>
              </a:spcBef>
              <a:buNone/>
              <a:tabLst>
                <a:tab algn="l" pos="0"/>
              </a:tabLst>
            </a:pPr>
            <a:r>
              <a:rPr b="0" i="1" lang="fr-FR" sz="1050" spc="-1" strike="noStrike">
                <a:solidFill>
                  <a:srgbClr val="1b4b5f"/>
                </a:solidFill>
                <a:latin typeface="Open Sans Medium"/>
                <a:ea typeface="Open Sans Medium"/>
              </a:rPr>
              <a:t>La qualité très sensible des données que traite la CRR exige la mise en place de processus très normés et sécurisés. Nous avons un DPO déclaré à la CNIL (</a:t>
            </a:r>
            <a:r>
              <a:rPr b="0" i="1" lang="fr-FR" sz="1050" spc="-1" strike="noStrike" u="sng">
                <a:solidFill>
                  <a:srgbClr val="9454c3"/>
                </a:solidFill>
                <a:uFillTx/>
                <a:latin typeface="Open Sans Medium"/>
                <a:ea typeface="Open Sans Medium"/>
                <a:hlinkClick r:id="rId1"/>
              </a:rPr>
              <a:t>dpo@crr.contact</a:t>
            </a:r>
            <a:r>
              <a:rPr b="0" i="1" lang="fr-FR" sz="1050" spc="-1" strike="noStrike">
                <a:solidFill>
                  <a:srgbClr val="1b4b5f"/>
                </a:solidFill>
                <a:latin typeface="Open Sans Medium"/>
                <a:ea typeface="Open Sans Medium"/>
              </a:rPr>
              <a:t>). Une sensibilisation des membres de la commission à ces enjeux  est régulièrement organisée.</a:t>
            </a:r>
            <a:endParaRPr b="0" lang="fr-FR" sz="1050" spc="-1" strike="noStrike">
              <a:latin typeface="Arial"/>
            </a:endParaRPr>
          </a:p>
          <a:p>
            <a:pPr marL="228600" indent="-228600" algn="just">
              <a:lnSpc>
                <a:spcPct val="150000"/>
              </a:lnSpc>
              <a:spcBef>
                <a:spcPts val="1001"/>
              </a:spcBef>
              <a:buNone/>
              <a:tabLst>
                <a:tab algn="l" pos="0"/>
              </a:tabLst>
            </a:pPr>
            <a:r>
              <a:rPr b="0" i="1" lang="fr-FR" sz="1050" spc="-1" strike="noStrike">
                <a:solidFill>
                  <a:srgbClr val="1b4b5f"/>
                </a:solidFill>
                <a:latin typeface="Open Sans Medium"/>
                <a:ea typeface="Open Sans Medium"/>
              </a:rPr>
              <a:t>La DPO nous a</a:t>
            </a:r>
            <a:r>
              <a:rPr b="0" i="1" lang="fr-FR" sz="1050" spc="-1" strike="noStrike">
                <a:solidFill>
                  <a:srgbClr val="ff0000"/>
                </a:solidFill>
                <a:latin typeface="Open Sans Medium"/>
                <a:ea typeface="Open Sans Medium"/>
              </a:rPr>
              <a:t> </a:t>
            </a:r>
            <a:r>
              <a:rPr b="0" i="1" lang="fr-FR" sz="1100" spc="-1" strike="noStrike">
                <a:solidFill>
                  <a:srgbClr val="1b4b5f"/>
                </a:solidFill>
                <a:latin typeface="Open Sans Medium"/>
                <a:ea typeface="Open Sans Medium"/>
              </a:rPr>
              <a:t>aidés </a:t>
            </a:r>
            <a:r>
              <a:rPr b="0" i="1" lang="fr-FR" sz="1050" spc="-1" strike="noStrike">
                <a:solidFill>
                  <a:srgbClr val="1b4b5f"/>
                </a:solidFill>
                <a:latin typeface="Open Sans Medium"/>
                <a:ea typeface="Open Sans Medium"/>
              </a:rPr>
              <a:t>à établir </a:t>
            </a:r>
            <a:r>
              <a:rPr b="1" i="1" lang="fr-FR" sz="1050" spc="-1" strike="noStrike">
                <a:solidFill>
                  <a:srgbClr val="1b4b5f"/>
                </a:solidFill>
                <a:latin typeface="Open Sans Medium"/>
                <a:ea typeface="Open Sans Medium"/>
              </a:rPr>
              <a:t>une analyse des risques et d’impact relative à la protection des données (PIA) et un plan d’action</a:t>
            </a:r>
            <a:r>
              <a:rPr b="0" i="1" lang="fr-FR" sz="1050" spc="-1" strike="noStrike">
                <a:solidFill>
                  <a:srgbClr val="1b4b5f"/>
                </a:solidFill>
                <a:latin typeface="Open Sans Medium"/>
                <a:ea typeface="Open Sans Medium"/>
              </a:rPr>
              <a:t>.</a:t>
            </a:r>
            <a:endParaRPr b="0" lang="fr-FR" sz="1050" spc="-1" strike="noStrike">
              <a:latin typeface="Arial"/>
            </a:endParaRPr>
          </a:p>
          <a:p>
            <a:pPr marL="228600" indent="-228600" algn="just">
              <a:lnSpc>
                <a:spcPct val="150000"/>
              </a:lnSpc>
              <a:spcBef>
                <a:spcPts val="1001"/>
              </a:spcBef>
              <a:buNone/>
              <a:tabLst>
                <a:tab algn="l" pos="0"/>
              </a:tabLst>
            </a:pPr>
            <a:endParaRPr b="0" lang="fr-FR" sz="1050" spc="-1" strike="noStrike">
              <a:latin typeface="Arial"/>
            </a:endParaRPr>
          </a:p>
        </p:txBody>
      </p:sp>
      <p:sp>
        <p:nvSpPr>
          <p:cNvPr id="376" name="PlaceHolder 2"/>
          <p:cNvSpPr>
            <a:spLocks noGrp="1"/>
          </p:cNvSpPr>
          <p:nvPr>
            <p:ph/>
          </p:nvPr>
        </p:nvSpPr>
        <p:spPr>
          <a:xfrm>
            <a:off x="5002920" y="1288440"/>
            <a:ext cx="6346440" cy="5231160"/>
          </a:xfrm>
          <a:prstGeom prst="rect">
            <a:avLst/>
          </a:prstGeom>
          <a:noFill/>
          <a:ln w="0">
            <a:noFill/>
          </a:ln>
        </p:spPr>
        <p:txBody>
          <a:bodyPr lIns="90000" rIns="90000" tIns="45000" bIns="45000" anchor="t">
            <a:noAutofit/>
          </a:bodyPr>
          <a:p>
            <a:pPr marL="285840" indent="-285840" algn="just">
              <a:lnSpc>
                <a:spcPct val="150000"/>
              </a:lnSpc>
              <a:spcBef>
                <a:spcPts val="1001"/>
              </a:spcBef>
              <a:buClr>
                <a:srgbClr val="1b4b5f"/>
              </a:buClr>
              <a:buFont typeface="Wingdings" charset="2"/>
              <a:buChar char=""/>
            </a:pPr>
            <a:r>
              <a:rPr b="0" lang="fr-FR" sz="1100" spc="-1" strike="noStrike">
                <a:solidFill>
                  <a:srgbClr val="1b4b5f"/>
                </a:solidFill>
                <a:latin typeface="Open Sans Medium"/>
                <a:ea typeface="Open Sans"/>
              </a:rPr>
              <a:t>L’association Reconnaissance et Réparation attache une très grande importance au respect de la vie privée des personnes et à la </a:t>
            </a:r>
            <a:r>
              <a:rPr b="1" lang="fr-FR" sz="1100" spc="-1" strike="noStrike">
                <a:solidFill>
                  <a:srgbClr val="1b4b5f"/>
                </a:solidFill>
                <a:latin typeface="Open Sans Medium"/>
                <a:ea typeface="Open Sans"/>
              </a:rPr>
              <a:t>protection des données collectées </a:t>
            </a:r>
            <a:r>
              <a:rPr b="0" lang="fr-FR" sz="1100" spc="-1" strike="noStrike">
                <a:solidFill>
                  <a:srgbClr val="1b4b5f"/>
                </a:solidFill>
                <a:latin typeface="Open Sans Medium"/>
                <a:ea typeface="Open Sans"/>
              </a:rPr>
              <a:t>dans le cadre de sa mission. Elle collecte et stocke uniquement les informations nécessaires à sa mission.</a:t>
            </a:r>
            <a:endParaRPr b="0" lang="fr-FR" sz="1100" spc="-1" strike="noStrike">
              <a:latin typeface="Arial"/>
            </a:endParaRPr>
          </a:p>
          <a:p>
            <a:pPr marL="285840" indent="-285840" algn="just">
              <a:lnSpc>
                <a:spcPct val="150000"/>
              </a:lnSpc>
              <a:spcBef>
                <a:spcPts val="1001"/>
              </a:spcBef>
              <a:buClr>
                <a:srgbClr val="1b4b5f"/>
              </a:buClr>
              <a:buFont typeface="Wingdings" charset="2"/>
              <a:buChar char=""/>
            </a:pPr>
            <a:r>
              <a:rPr b="0" lang="fr-FR" sz="1100" spc="-1" strike="noStrike">
                <a:solidFill>
                  <a:srgbClr val="1b4b5f"/>
                </a:solidFill>
                <a:latin typeface="Open Sans Medium"/>
                <a:ea typeface="Open Sans"/>
              </a:rPr>
              <a:t>Nous avons travaillé régulièrement à </a:t>
            </a:r>
            <a:r>
              <a:rPr b="1" lang="fr-FR" sz="1100" spc="-1" strike="noStrike">
                <a:solidFill>
                  <a:srgbClr val="1b4b5f"/>
                </a:solidFill>
                <a:latin typeface="Open Sans Medium"/>
                <a:ea typeface="Open Sans"/>
              </a:rPr>
              <a:t>la mise en conformité </a:t>
            </a:r>
            <a:r>
              <a:rPr b="0" lang="fr-FR" sz="1100" spc="-1" strike="noStrike">
                <a:solidFill>
                  <a:srgbClr val="1b4b5f"/>
                </a:solidFill>
                <a:latin typeface="Open Sans Medium"/>
                <a:ea typeface="Open Sans"/>
              </a:rPr>
              <a:t>et à la </a:t>
            </a:r>
            <a:r>
              <a:rPr b="1" lang="fr-FR" sz="1100" spc="-1" strike="noStrike">
                <a:solidFill>
                  <a:srgbClr val="1b4b5f"/>
                </a:solidFill>
                <a:latin typeface="Open Sans Medium"/>
                <a:ea typeface="Open Sans"/>
              </a:rPr>
              <a:t>documentation</a:t>
            </a:r>
            <a:r>
              <a:rPr b="0" lang="fr-FR" sz="1100" spc="-1" strike="noStrike">
                <a:solidFill>
                  <a:srgbClr val="1b4b5f"/>
                </a:solidFill>
                <a:latin typeface="Open Sans Medium"/>
                <a:ea typeface="Open Sans"/>
              </a:rPr>
              <a:t> de nos process et de notre organisation eu égard aux exigences de la CNIL et du RGPD. Cela répond à la fois au niveau de garanties que nous devons apporter aux victimes mais aussi aux attentes des instituts religieux dans la gestion des données qu’elles nous communiquent, notamment venant de leurs archives. </a:t>
            </a:r>
            <a:endParaRPr b="0" lang="fr-FR" sz="1100" spc="-1" strike="noStrike">
              <a:latin typeface="Arial"/>
            </a:endParaRPr>
          </a:p>
          <a:p>
            <a:pPr marL="285840" indent="-285840" algn="just">
              <a:lnSpc>
                <a:spcPct val="150000"/>
              </a:lnSpc>
              <a:spcBef>
                <a:spcPts val="1001"/>
              </a:spcBef>
              <a:buClr>
                <a:srgbClr val="1b4b5f"/>
              </a:buClr>
              <a:buFont typeface="Wingdings" charset="2"/>
              <a:buChar char=""/>
            </a:pPr>
            <a:r>
              <a:rPr b="0" lang="fr-FR" sz="1100" spc="-1" strike="noStrike">
                <a:solidFill>
                  <a:srgbClr val="1b4b5f"/>
                </a:solidFill>
                <a:latin typeface="Open Sans Medium"/>
                <a:ea typeface="Open Sans"/>
              </a:rPr>
              <a:t>Des </a:t>
            </a:r>
            <a:r>
              <a:rPr b="1" lang="fr-FR" sz="1100" spc="-1" strike="noStrike">
                <a:solidFill>
                  <a:srgbClr val="1b4b5f"/>
                </a:solidFill>
                <a:latin typeface="Open Sans Medium"/>
                <a:ea typeface="Open Sans"/>
              </a:rPr>
              <a:t>conventions </a:t>
            </a:r>
            <a:r>
              <a:rPr b="0" lang="fr-FR" sz="1100" spc="-1" strike="noStrike">
                <a:solidFill>
                  <a:srgbClr val="1b4b5f"/>
                </a:solidFill>
                <a:latin typeface="Open Sans Medium"/>
                <a:ea typeface="Open Sans"/>
              </a:rPr>
              <a:t>sont ainsi établies avec chaque partie, </a:t>
            </a:r>
            <a:r>
              <a:rPr b="1" lang="fr-FR" sz="1100" spc="-1" strike="noStrike">
                <a:solidFill>
                  <a:srgbClr val="1b4b5f"/>
                </a:solidFill>
                <a:latin typeface="Open Sans Medium"/>
                <a:ea typeface="Open Sans"/>
              </a:rPr>
              <a:t>personnes victimes et congrégations, </a:t>
            </a:r>
            <a:r>
              <a:rPr b="0" lang="fr-FR" sz="1100" spc="-1" strike="noStrike">
                <a:solidFill>
                  <a:srgbClr val="1b4b5f"/>
                </a:solidFill>
                <a:latin typeface="Open Sans Medium"/>
                <a:ea typeface="Open Sans"/>
              </a:rPr>
              <a:t> sur les conditions de traitement de leurs données et sur leurs droits. </a:t>
            </a:r>
            <a:endParaRPr b="0" lang="fr-FR" sz="1100" spc="-1" strike="noStrike">
              <a:latin typeface="Arial"/>
            </a:endParaRPr>
          </a:p>
          <a:p>
            <a:pPr marL="285840" indent="-285840" algn="just">
              <a:lnSpc>
                <a:spcPct val="150000"/>
              </a:lnSpc>
              <a:spcBef>
                <a:spcPts val="1001"/>
              </a:spcBef>
              <a:buClr>
                <a:srgbClr val="1b4b5f"/>
              </a:buClr>
              <a:buFont typeface="Wingdings" charset="2"/>
              <a:buChar char=""/>
            </a:pPr>
            <a:r>
              <a:rPr b="0" lang="fr-FR" sz="1100" spc="-1" strike="noStrike">
                <a:solidFill>
                  <a:srgbClr val="1b4b5f"/>
                </a:solidFill>
                <a:latin typeface="Open Sans Medium"/>
                <a:ea typeface="Open Sans"/>
              </a:rPr>
              <a:t>Nous devons des informations éclairées aux victimes et aux congrégations.  Cela se traduit aussi par des </a:t>
            </a:r>
            <a:r>
              <a:rPr b="1" lang="fr-FR" sz="1100" spc="-1" strike="noStrike">
                <a:solidFill>
                  <a:srgbClr val="1b4b5f"/>
                </a:solidFill>
                <a:latin typeface="Open Sans Medium"/>
                <a:ea typeface="Open Sans"/>
              </a:rPr>
              <a:t>accords de confidentialité de la part des salariés, des membres  de la commission et de nos prestataires</a:t>
            </a:r>
            <a:r>
              <a:rPr b="0" lang="fr-FR" sz="1100" spc="-1" strike="noStrike">
                <a:solidFill>
                  <a:srgbClr val="1b4b5f"/>
                </a:solidFill>
                <a:latin typeface="Open Sans Medium"/>
                <a:ea typeface="Open Sans"/>
              </a:rPr>
              <a:t>. La gestion des dossiers est assurée au moyen d'une application qui a été spécifiquement développée pour faciliter le suivi et l’instruction des dossiers depuis le premier contact de la personne avec la CRR jusqu'à la mise en œuvre des décisions de reconnaissance et de réparation, de manière sécurisée.  L'application permet aussi d'établir des statistiques anonymisées.</a:t>
            </a:r>
            <a:endParaRPr b="0" lang="fr-FR" sz="1100" spc="-1" strike="noStrike">
              <a:latin typeface="Arial"/>
            </a:endParaRPr>
          </a:p>
        </p:txBody>
      </p:sp>
      <p:sp>
        <p:nvSpPr>
          <p:cNvPr id="377" name="PlaceHolder 3"/>
          <p:cNvSpPr>
            <a:spLocks noGrp="1"/>
          </p:cNvSpPr>
          <p:nvPr>
            <p:ph type="title"/>
          </p:nvPr>
        </p:nvSpPr>
        <p:spPr>
          <a:xfrm>
            <a:off x="838080" y="365040"/>
            <a:ext cx="10376640" cy="91908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12. Confidentialité et traitement des données sensibles</a:t>
            </a:r>
            <a:endParaRPr b="0" lang="fr-FR" sz="2400" spc="-1" strike="noStrike">
              <a:latin typeface="Arial"/>
            </a:endParaRPr>
          </a:p>
        </p:txBody>
      </p:sp>
      <p:sp>
        <p:nvSpPr>
          <p:cNvPr id="378" name="Espace réservé du texte 1"/>
          <p:cNvSpPr/>
          <p:nvPr/>
        </p:nvSpPr>
        <p:spPr>
          <a:xfrm>
            <a:off x="838080" y="4093200"/>
            <a:ext cx="3729600" cy="183744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spcBef>
                <a:spcPts val="1001"/>
              </a:spcBef>
              <a:buNone/>
              <a:tabLst>
                <a:tab algn="l" pos="0"/>
              </a:tabLst>
            </a:pPr>
            <a:r>
              <a:rPr b="1" lang="fr-FR" sz="1300" spc="-1" strike="noStrike">
                <a:solidFill>
                  <a:srgbClr val="d38f31"/>
                </a:solidFill>
                <a:latin typeface="Open Sans Medium"/>
                <a:ea typeface="Open Sans Medium"/>
              </a:rPr>
              <a:t>Commission Reconnaissance et Réparation </a:t>
            </a:r>
            <a:endParaRPr b="0" lang="fr-FR" sz="1300" spc="-1" strike="noStrike">
              <a:latin typeface="Arial"/>
            </a:endParaRPr>
          </a:p>
          <a:p>
            <a:pPr algn="ctr">
              <a:lnSpc>
                <a:spcPct val="150000"/>
              </a:lnSpc>
              <a:spcBef>
                <a:spcPts val="1001"/>
              </a:spcBef>
              <a:buNone/>
              <a:tabLst>
                <a:tab algn="l" pos="0"/>
              </a:tabLst>
            </a:pPr>
            <a:r>
              <a:rPr b="1" lang="fr-FR" sz="1300" spc="-1" strike="noStrike">
                <a:solidFill>
                  <a:srgbClr val="1b4b5f"/>
                </a:solidFill>
                <a:latin typeface="Open Sans Medium"/>
                <a:ea typeface="Open Sans Medium"/>
              </a:rPr>
              <a:t>28, rue Lhomond - 75005 Paris</a:t>
            </a:r>
            <a:endParaRPr b="0" lang="fr-FR" sz="1300" spc="-1" strike="noStrike">
              <a:latin typeface="Arial"/>
            </a:endParaRPr>
          </a:p>
          <a:p>
            <a:pPr algn="ctr">
              <a:lnSpc>
                <a:spcPct val="150000"/>
              </a:lnSpc>
              <a:spcBef>
                <a:spcPts val="1001"/>
              </a:spcBef>
              <a:buNone/>
              <a:tabLst>
                <a:tab algn="l" pos="0"/>
              </a:tabLst>
            </a:pPr>
            <a:r>
              <a:rPr b="1" lang="fr-FR" sz="1300" spc="-1" strike="noStrike">
                <a:solidFill>
                  <a:srgbClr val="1b4b5f"/>
                </a:solidFill>
                <a:latin typeface="Open Sans Medium"/>
                <a:ea typeface="Open Sans Medium"/>
              </a:rPr>
              <a:t> </a:t>
            </a:r>
            <a:r>
              <a:rPr b="1" lang="fr-FR" sz="1300" spc="-1" strike="noStrike">
                <a:solidFill>
                  <a:srgbClr val="1b4b5f"/>
                </a:solidFill>
                <a:latin typeface="Open Sans Medium"/>
                <a:ea typeface="Open Sans Medium"/>
              </a:rPr>
              <a:t>09 73 88 25 71 </a:t>
            </a:r>
            <a:endParaRPr b="0" lang="fr-FR" sz="1300" spc="-1" strike="noStrike">
              <a:latin typeface="Arial"/>
            </a:endParaRPr>
          </a:p>
          <a:p>
            <a:pPr algn="ctr">
              <a:lnSpc>
                <a:spcPct val="150000"/>
              </a:lnSpc>
              <a:spcBef>
                <a:spcPts val="1001"/>
              </a:spcBef>
              <a:buNone/>
              <a:tabLst>
                <a:tab algn="l" pos="0"/>
              </a:tabLst>
            </a:pPr>
            <a:r>
              <a:rPr b="0" lang="fr-FR" sz="1300" spc="-1" strike="noStrike">
                <a:solidFill>
                  <a:srgbClr val="d38f31"/>
                </a:solidFill>
                <a:latin typeface="Open Sans Medium"/>
                <a:ea typeface="Open Sans Medium"/>
              </a:rPr>
              <a:t>http://www.reconnaissancereparation.org/ </a:t>
            </a:r>
            <a:endParaRPr b="0" lang="fr-FR" sz="1300" spc="-1" strike="noStrike">
              <a:latin typeface="Arial"/>
            </a:endParaRPr>
          </a:p>
          <a:p>
            <a:pPr algn="ctr">
              <a:lnSpc>
                <a:spcPct val="150000"/>
              </a:lnSpc>
              <a:spcBef>
                <a:spcPts val="1001"/>
              </a:spcBef>
              <a:buNone/>
              <a:tabLst>
                <a:tab algn="l" pos="0"/>
              </a:tabLst>
            </a:pPr>
            <a:r>
              <a:rPr b="0" lang="fr-FR" sz="1300" spc="-1" strike="noStrike">
                <a:solidFill>
                  <a:srgbClr val="1b4b5f"/>
                </a:solidFill>
                <a:latin typeface="Open Sans Medium"/>
                <a:ea typeface="Open Sans Medium"/>
              </a:rPr>
              <a:t>accueil@crr.contact </a:t>
            </a:r>
            <a:endParaRPr b="0" lang="fr-FR" sz="1300" spc="-1" strike="noStrike">
              <a:latin typeface="Arial"/>
            </a:endParaRPr>
          </a:p>
        </p:txBody>
      </p:sp>
      <p:sp>
        <p:nvSpPr>
          <p:cNvPr id="379" name="Rectangle 6"/>
          <p:cNvSpPr/>
          <p:nvPr/>
        </p:nvSpPr>
        <p:spPr>
          <a:xfrm>
            <a:off x="838080" y="3906360"/>
            <a:ext cx="3604680" cy="2211480"/>
          </a:xfrm>
          <a:prstGeom prst="rect">
            <a:avLst/>
          </a:prstGeom>
          <a:noFill/>
          <a:ln>
            <a:solidFill>
              <a:srgbClr val="d38f31"/>
            </a:solidFill>
          </a:ln>
        </p:spPr>
        <p:style>
          <a:lnRef idx="2">
            <a:schemeClr val="accent1">
              <a:shade val="50000"/>
            </a:schemeClr>
          </a:lnRef>
          <a:fillRef idx="1">
            <a:schemeClr val="accent1"/>
          </a:fillRef>
          <a:effectRef idx="0">
            <a:schemeClr val="accent1"/>
          </a:effectRef>
          <a:fontRef idx="minor"/>
        </p:style>
      </p:sp>
      <p:sp>
        <p:nvSpPr>
          <p:cNvPr id="380" name="Espace réservé du numéro de diapositive 6"/>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677BD65C-C876-43EB-8826-807E3956602E}" type="slidenum">
              <a:rPr b="0" lang="fr-FR" sz="1200" spc="-1" strike="noStrike">
                <a:solidFill>
                  <a:srgbClr val="898989"/>
                </a:solidFill>
                <a:latin typeface="Calibri"/>
                <a:ea typeface="Arial"/>
              </a:rPr>
              <a:t>19</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p:nvPr>
        </p:nvSpPr>
        <p:spPr>
          <a:xfrm>
            <a:off x="838080" y="680400"/>
            <a:ext cx="10053720" cy="6036840"/>
          </a:xfrm>
          <a:prstGeom prst="rect">
            <a:avLst/>
          </a:prstGeom>
          <a:noFill/>
          <a:ln w="0">
            <a:noFill/>
          </a:ln>
        </p:spPr>
        <p:txBody>
          <a:bodyPr numCol="1" spcCol="612000" lIns="90000" rIns="90000" tIns="45000" bIns="45000" anchor="t">
            <a:noAutofit/>
          </a:bodyPr>
          <a:p>
            <a:pPr marL="228600" indent="-228600" algn="just">
              <a:lnSpc>
                <a:spcPct val="150000"/>
              </a:lnSpc>
              <a:spcBef>
                <a:spcPts val="1001"/>
              </a:spcBef>
              <a:buNone/>
              <a:tabLst>
                <a:tab algn="l" pos="0"/>
              </a:tabLst>
            </a:pPr>
            <a:r>
              <a:rPr b="1" lang="fr-FR" sz="1400" spc="-1" strike="noStrike">
                <a:solidFill>
                  <a:srgbClr val="d38f31"/>
                </a:solidFill>
                <a:latin typeface="Open Sans Medium"/>
                <a:ea typeface="Open Sans Medium"/>
              </a:rPr>
              <a:t>1</a:t>
            </a:r>
            <a:r>
              <a:rPr b="1" lang="fr-FR" sz="1600" spc="-1" strike="noStrike">
                <a:solidFill>
                  <a:srgbClr val="d38f31"/>
                </a:solidFill>
                <a:latin typeface="Open Sans Medium"/>
                <a:ea typeface="Open Sans Medium"/>
              </a:rPr>
              <a:t>. Historique</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3</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2. </a:t>
            </a:r>
            <a:r>
              <a:rPr b="1" lang="fr-FR" sz="1600" spc="-1" strike="noStrike">
                <a:solidFill>
                  <a:srgbClr val="d38f31"/>
                </a:solidFill>
                <a:latin typeface="Open Sans Medium"/>
                <a:ea typeface="DejaVu Sans"/>
              </a:rPr>
              <a:t>Bilan de la CRR au 31 décembre 2025</a:t>
            </a:r>
            <a:r>
              <a:rPr b="1" lang="fr-FR" sz="1600" spc="-1" strike="noStrike">
                <a:solidFill>
                  <a:srgbClr val="d38f31"/>
                </a:solidFill>
                <a:latin typeface="Open Sans Medium"/>
                <a:ea typeface="DejaVu Sans"/>
              </a:rPr>
              <a:t>	</a:t>
            </a:r>
            <a:r>
              <a:rPr b="1" lang="fr-FR" sz="1600" spc="-1" strike="noStrike">
                <a:solidFill>
                  <a:srgbClr val="d38f31"/>
                </a:solidFill>
                <a:latin typeface="Open Sans Medium"/>
                <a:ea typeface="DejaVu Sans"/>
              </a:rPr>
              <a:t>P 4</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3. Principes directeurs d’une justice réparatrice en matière de violences sexuelles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5</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4. Équipe</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6-7</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5. Réparations financières et non financières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8-9</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6. Une « commission de réexamen »</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10</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7. Chiffres clés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11-12</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8. Profils des personnes victimes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13</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9. Gouvernance</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14</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10. Finances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15-17</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11. Communication</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18</a:t>
            </a:r>
            <a:endParaRPr b="0" lang="fr-FR" sz="1600" spc="-1" strike="noStrike">
              <a:latin typeface="Arial"/>
            </a:endParaRPr>
          </a:p>
          <a:p>
            <a:pPr marL="228600" indent="-228600" algn="just">
              <a:lnSpc>
                <a:spcPct val="150000"/>
              </a:lnSpc>
              <a:spcBef>
                <a:spcPts val="1001"/>
              </a:spcBef>
              <a:buNone/>
              <a:tabLst>
                <a:tab algn="l" pos="0"/>
              </a:tabLst>
            </a:pPr>
            <a:r>
              <a:rPr b="1" lang="fr-FR" sz="1600" spc="-1" strike="noStrike">
                <a:solidFill>
                  <a:srgbClr val="d38f31"/>
                </a:solidFill>
                <a:latin typeface="Open Sans Medium"/>
                <a:ea typeface="Open Sans Medium"/>
              </a:rPr>
              <a:t>12. Confidentialité et traitement des données sensibles</a:t>
            </a:r>
            <a:r>
              <a:rPr b="1" lang="fr-FR" sz="1600" spc="-1" strike="noStrike">
                <a:solidFill>
                  <a:srgbClr val="d38f31"/>
                </a:solidFill>
                <a:latin typeface="Open Sans Medium"/>
                <a:ea typeface="Open Sans Medium"/>
              </a:rPr>
              <a:t>	</a:t>
            </a:r>
            <a:r>
              <a:rPr b="1" lang="fr-FR" sz="1600" spc="-1" strike="noStrike">
                <a:solidFill>
                  <a:srgbClr val="d38f31"/>
                </a:solidFill>
                <a:latin typeface="Open Sans Medium"/>
                <a:ea typeface="Open Sans Medium"/>
              </a:rPr>
              <a:t>P 19</a:t>
            </a:r>
            <a:endParaRPr b="0" lang="fr-FR" sz="1600" spc="-1" strike="noStrike">
              <a:latin typeface="Arial"/>
            </a:endParaRPr>
          </a:p>
        </p:txBody>
      </p:sp>
      <p:sp>
        <p:nvSpPr>
          <p:cNvPr id="299" name="PlaceHolder 2"/>
          <p:cNvSpPr>
            <a:spLocks noGrp="1"/>
          </p:cNvSpPr>
          <p:nvPr>
            <p:ph type="title"/>
          </p:nvPr>
        </p:nvSpPr>
        <p:spPr>
          <a:xfrm>
            <a:off x="838080" y="73800"/>
            <a:ext cx="6458760" cy="69660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Sommaire</a:t>
            </a:r>
            <a:endParaRPr b="0" lang="fr-FR" sz="2400" spc="-1" strike="noStrike">
              <a:latin typeface="Arial"/>
            </a:endParaRPr>
          </a:p>
        </p:txBody>
      </p:sp>
      <p:sp>
        <p:nvSpPr>
          <p:cNvPr id="300" name="PlaceHolder 3"/>
          <p:cNvSpPr>
            <a:spLocks noGrp="1"/>
          </p:cNvSpPr>
          <p:nvPr>
            <p:ph type="sldNum" idx="19"/>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ea typeface="Arial"/>
              </a:defRPr>
            </a:lvl1pPr>
          </a:lstStyle>
          <a:p>
            <a:pPr algn="r">
              <a:lnSpc>
                <a:spcPct val="100000"/>
              </a:lnSpc>
              <a:buNone/>
            </a:pPr>
            <a:fld id="{6CECE436-D3B1-4E0B-98F3-AAE1EB10CC75}" type="slidenum">
              <a:rPr b="0" lang="fr-FR" sz="1200" spc="-1" strike="noStrike">
                <a:solidFill>
                  <a:srgbClr val="8b8b8b"/>
                </a:solidFill>
                <a:latin typeface="Calibri"/>
                <a:ea typeface="Arial"/>
              </a:rPr>
              <a:t>1</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p:nvPr>
        </p:nvSpPr>
        <p:spPr>
          <a:xfrm>
            <a:off x="946080" y="1188720"/>
            <a:ext cx="10509840" cy="4730400"/>
          </a:xfrm>
          <a:prstGeom prst="rect">
            <a:avLst/>
          </a:prstGeom>
          <a:noFill/>
          <a:ln w="0">
            <a:noFill/>
          </a:ln>
        </p:spPr>
        <p:txBody>
          <a:bodyPr numCol="1" spcCol="180000" lIns="90000" rIns="90000" tIns="45000" bIns="45000" anchor="t">
            <a:noAutofit/>
          </a:bodyPr>
          <a:p>
            <a:pPr marL="285840" indent="-285840" algn="just">
              <a:lnSpc>
                <a:spcPct val="100000"/>
              </a:lnSpc>
              <a:spcBef>
                <a:spcPts val="1001"/>
              </a:spcBef>
              <a:buClr>
                <a:srgbClr val="1b4b5f"/>
              </a:buClr>
              <a:buFont typeface="Wingdings" charset="2"/>
              <a:buChar char=""/>
              <a:tabLst>
                <a:tab algn="l" pos="408240"/>
              </a:tabLst>
            </a:pPr>
            <a:r>
              <a:rPr b="1" lang="fr-FR" sz="1400" spc="-1" strike="noStrike">
                <a:solidFill>
                  <a:srgbClr val="1b4b5f"/>
                </a:solidFill>
                <a:latin typeface="Open Sans Medium"/>
                <a:ea typeface="Open Sans Medium"/>
              </a:rPr>
              <a:t>Il y a 4 ans, le 26 octobre 2021</a:t>
            </a:r>
            <a:r>
              <a:rPr b="0" lang="fr-FR" sz="1400" spc="-1" strike="noStrike">
                <a:solidFill>
                  <a:srgbClr val="1b4b5f"/>
                </a:solidFill>
                <a:latin typeface="Open Sans Medium"/>
                <a:ea typeface="Open Sans Medium"/>
              </a:rPr>
              <a:t>, la CRR (Commission Reconnaissance et Réparation) déposait ses statuts d’association loi 1901. La création de la CRR par vote de l’assemblée générale de la CORREF en avril 2021 faisait suite à une des recommandations de la CIASE (Commission indépendante sur les abus sexuels dans l’Église). </a:t>
            </a:r>
            <a:endParaRPr b="0" lang="fr-FR" sz="1400" spc="-1" strike="noStrike">
              <a:latin typeface="Arial"/>
            </a:endParaRPr>
          </a:p>
          <a:p>
            <a:pPr marL="228600" indent="-228600" algn="just">
              <a:lnSpc>
                <a:spcPct val="100000"/>
              </a:lnSpc>
              <a:spcBef>
                <a:spcPts val="1001"/>
              </a:spcBef>
              <a:buNone/>
              <a:tabLst>
                <a:tab algn="l" pos="0"/>
              </a:tabLst>
            </a:pPr>
            <a:endParaRPr b="0" lang="fr-FR" sz="1400" spc="-1" strike="noStrike">
              <a:latin typeface="Arial"/>
            </a:endParaRPr>
          </a:p>
          <a:p>
            <a:pPr marL="285840" indent="-285840" algn="just">
              <a:lnSpc>
                <a:spcPct val="100000"/>
              </a:lnSpc>
              <a:spcBef>
                <a:spcPts val="1001"/>
              </a:spcBef>
              <a:buClr>
                <a:srgbClr val="1b4b5f"/>
              </a:buClr>
              <a:buFont typeface="Wingdings" charset="2"/>
              <a:buChar char=""/>
              <a:tabLst>
                <a:tab algn="l" pos="0"/>
              </a:tabLst>
            </a:pPr>
            <a:r>
              <a:rPr b="0" lang="fr-FR" sz="1400" spc="-1" strike="noStrike">
                <a:solidFill>
                  <a:srgbClr val="1b4b5f"/>
                </a:solidFill>
                <a:latin typeface="Open Sans Medium"/>
                <a:ea typeface="Open Sans Medium"/>
              </a:rPr>
              <a:t>La création de la CRR ouvrait </a:t>
            </a:r>
            <a:r>
              <a:rPr b="1" lang="fr-FR" sz="1400" spc="-1" strike="noStrike">
                <a:solidFill>
                  <a:srgbClr val="1b4b5f"/>
                </a:solidFill>
                <a:latin typeface="Open Sans Medium"/>
                <a:ea typeface="Open Sans Medium"/>
              </a:rPr>
              <a:t>une nouvelle étape, celle de la réparation.</a:t>
            </a:r>
            <a:r>
              <a:rPr b="0" lang="fr-FR" sz="1400" spc="-1" strike="noStrike">
                <a:solidFill>
                  <a:srgbClr val="1b4b5f"/>
                </a:solidFill>
                <a:latin typeface="Open Sans Medium"/>
                <a:ea typeface="Open Sans Medium"/>
              </a:rPr>
              <a:t> La publication du rapport de la CIASE le 5 octobre 2021 avait permis la prise de conscience de l'ampleur des abus et leur dénonciation ; la création de la CRR engageait la reconnaissance et la réparation individuelle des victimes de violences sexuelles commises par des membres d’instituts religieux et d’associations de fidèles ayant décidé d’adhérer à la CRR. </a:t>
            </a:r>
            <a:endParaRPr b="0" lang="fr-FR" sz="1400" spc="-1" strike="noStrike">
              <a:latin typeface="Arial"/>
            </a:endParaRPr>
          </a:p>
          <a:p>
            <a:pPr marL="228600" indent="-228600" algn="just">
              <a:lnSpc>
                <a:spcPct val="100000"/>
              </a:lnSpc>
              <a:spcBef>
                <a:spcPts val="1001"/>
              </a:spcBef>
              <a:buNone/>
              <a:tabLst>
                <a:tab algn="l" pos="0"/>
              </a:tabLst>
            </a:pPr>
            <a:endParaRPr b="0" lang="fr-FR" sz="1400" spc="-1" strike="noStrike">
              <a:latin typeface="Arial"/>
            </a:endParaRPr>
          </a:p>
          <a:p>
            <a:pPr marL="285840" indent="-285840" algn="just">
              <a:lnSpc>
                <a:spcPct val="100000"/>
              </a:lnSpc>
              <a:spcBef>
                <a:spcPts val="1001"/>
              </a:spcBef>
              <a:buClr>
                <a:srgbClr val="1b4b5f"/>
              </a:buClr>
              <a:buFont typeface="Wingdings" charset="2"/>
              <a:buChar char=""/>
              <a:tabLst>
                <a:tab algn="l" pos="0"/>
              </a:tabLst>
            </a:pPr>
            <a:r>
              <a:rPr b="0" lang="fr-FR" sz="1400" spc="-1" strike="noStrike">
                <a:solidFill>
                  <a:srgbClr val="1b4b5f"/>
                </a:solidFill>
                <a:latin typeface="Open Sans Medium"/>
                <a:ea typeface="Open Sans Medium"/>
              </a:rPr>
              <a:t>Fin octobre 2024, la présidente du Conseil national de l’Église protestante unie de France, la pasteure Emmanuelle Seyboldt, a signé </a:t>
            </a:r>
            <a:r>
              <a:rPr b="1" lang="fr-FR" sz="1400" spc="-1" strike="noStrike">
                <a:solidFill>
                  <a:srgbClr val="1b4b5f"/>
                </a:solidFill>
                <a:latin typeface="Open Sans Medium"/>
                <a:ea typeface="Open Sans Medium"/>
              </a:rPr>
              <a:t>l’adhésion de l’EPUdF à la Commission Reconnaissance et Réparation (CRR). </a:t>
            </a:r>
            <a:r>
              <a:rPr b="0" lang="fr-FR" sz="1400" spc="-1" strike="noStrike">
                <a:solidFill>
                  <a:srgbClr val="1b4b5f"/>
                </a:solidFill>
                <a:latin typeface="Open Sans Medium"/>
                <a:ea typeface="Open Sans Medium"/>
              </a:rPr>
              <a:t>C’est la première Église non catholique à s’engager en France dans une démarche de justice restaurative en faveur des victimes de violences sexuelles, telle que la pratique la CRR. La CRR peut désormais recevoir et examiner les demandes de toute personne (qui était au moment des faits mineure, ou majeure se trouvant en situation de vulnérabilité) se déclarant victime de violences sexuelles commises par une personne en responsabilité dans l’EPUdF (que les faits soient prescrits ou non). Le même parcours de reconnaissance et de réparation, ainsi que les mêmes réparations financières et non financières mises en œuvre par la CRR s’appliqueront à toutes les victimes, qu’elles aient été abusées par des religieux catholiques ou par des personnes en responsabilité dans l’Église protestante unie de France. </a:t>
            </a:r>
            <a:endParaRPr b="0" lang="fr-FR" sz="1400" spc="-1" strike="noStrike">
              <a:latin typeface="Arial"/>
            </a:endParaRPr>
          </a:p>
          <a:p>
            <a:pPr marL="228600" indent="-228600" algn="just">
              <a:lnSpc>
                <a:spcPct val="100000"/>
              </a:lnSpc>
              <a:spcBef>
                <a:spcPts val="1001"/>
              </a:spcBef>
              <a:buNone/>
              <a:tabLst>
                <a:tab algn="l" pos="0"/>
              </a:tabLst>
            </a:pPr>
            <a:endParaRPr b="0" lang="fr-FR" sz="1400" spc="-1" strike="noStrike">
              <a:latin typeface="Arial"/>
            </a:endParaRPr>
          </a:p>
        </p:txBody>
      </p:sp>
      <p:sp>
        <p:nvSpPr>
          <p:cNvPr id="302" name="PlaceHolder 2"/>
          <p:cNvSpPr>
            <a:spLocks noGrp="1"/>
          </p:cNvSpPr>
          <p:nvPr>
            <p:ph type="title"/>
          </p:nvPr>
        </p:nvSpPr>
        <p:spPr>
          <a:xfrm>
            <a:off x="1047240" y="243360"/>
            <a:ext cx="6458760" cy="69660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1. Historique</a:t>
            </a:r>
            <a:endParaRPr b="0" lang="fr-FR" sz="2400" spc="-1" strike="noStrike">
              <a:latin typeface="Arial"/>
            </a:endParaRPr>
          </a:p>
        </p:txBody>
      </p:sp>
      <p:sp>
        <p:nvSpPr>
          <p:cNvPr id="303" name="PlaceHolder 3"/>
          <p:cNvSpPr>
            <a:spLocks noGrp="1"/>
          </p:cNvSpPr>
          <p:nvPr>
            <p:ph type="sldNum" idx="20"/>
          </p:nvPr>
        </p:nvSpPr>
        <p:spPr>
          <a:xfrm>
            <a:off x="11398320" y="6488280"/>
            <a:ext cx="62172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98989"/>
                </a:solidFill>
                <a:latin typeface="Calibri"/>
                <a:ea typeface="Arial"/>
              </a:defRPr>
            </a:lvl1pPr>
          </a:lstStyle>
          <a:p>
            <a:pPr algn="r">
              <a:lnSpc>
                <a:spcPct val="100000"/>
              </a:lnSpc>
              <a:buNone/>
            </a:pPr>
            <a:fld id="{B7239D7E-9295-4C3F-8542-281D3E41CFE7}" type="slidenum">
              <a:rPr b="0" lang="fr-FR" sz="1200" spc="-1" strike="noStrike">
                <a:solidFill>
                  <a:srgbClr val="898989"/>
                </a:solidFill>
                <a:latin typeface="Calibri"/>
                <a:ea typeface="Arial"/>
              </a:rPr>
              <a:t>1</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p:nvPr>
        </p:nvSpPr>
        <p:spPr>
          <a:xfrm>
            <a:off x="959040" y="1295280"/>
            <a:ext cx="10509840" cy="5192280"/>
          </a:xfrm>
          <a:prstGeom prst="rect">
            <a:avLst/>
          </a:prstGeom>
          <a:noFill/>
          <a:ln w="0">
            <a:noFill/>
          </a:ln>
        </p:spPr>
        <p:txBody>
          <a:bodyPr numCol="1" spcCol="180000" lIns="0" rIns="0" tIns="0" bIns="0" anchor="t">
            <a:noAutofit/>
          </a:bodyPr>
          <a:p>
            <a:pPr marL="432000" indent="-324000">
              <a:lnSpc>
                <a:spcPct val="100000"/>
              </a:lnSpc>
              <a:spcBef>
                <a:spcPts val="1001"/>
              </a:spcBef>
              <a:buNone/>
              <a:tabLst>
                <a:tab algn="l" pos="0"/>
              </a:tabLst>
            </a:pPr>
            <a:r>
              <a:rPr b="0" i="1" lang="fr-FR" sz="1400" spc="-1" strike="noStrike">
                <a:solidFill>
                  <a:srgbClr val="1b4b5f"/>
                </a:solidFill>
                <a:latin typeface="Open Sans Medium"/>
                <a:ea typeface="DejaVu Sans"/>
              </a:rPr>
              <a:t> </a:t>
            </a:r>
            <a:endParaRPr b="0" lang="fr-FR" sz="1400" spc="-1" strike="noStrike">
              <a:latin typeface="Arial"/>
            </a:endParaRPr>
          </a:p>
          <a:p>
            <a:pPr marL="432000" indent="-324000">
              <a:lnSpc>
                <a:spcPct val="100000"/>
              </a:lnSpc>
              <a:spcBef>
                <a:spcPts val="1001"/>
              </a:spcBef>
              <a:buClr>
                <a:srgbClr val="1b4b5f"/>
              </a:buClr>
              <a:buFont typeface="Wingdings" charset="2"/>
              <a:buChar char=""/>
              <a:tabLst>
                <a:tab algn="l" pos="408240"/>
              </a:tabLst>
            </a:pPr>
            <a:r>
              <a:rPr b="0" i="1" lang="fr-FR" sz="1400" spc="-1" strike="noStrike">
                <a:solidFill>
                  <a:srgbClr val="1b4b5f"/>
                </a:solidFill>
                <a:latin typeface="Open Sans Medium"/>
                <a:ea typeface="Open Sans Medium"/>
              </a:rPr>
              <a:t>Depuis sa création, il y a 4 ans, 1276 personnes ont saisi la Commission et 589 recommandations ont été émises par la CRR (dont 106 en 2025).</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432000" indent="-324000">
              <a:lnSpc>
                <a:spcPct val="100000"/>
              </a:lnSpc>
              <a:spcBef>
                <a:spcPts val="1001"/>
              </a:spcBef>
              <a:buClr>
                <a:srgbClr val="1b4b5f"/>
              </a:buClr>
              <a:buFont typeface="Wingdings" charset="2"/>
              <a:buChar char=""/>
              <a:tabLst>
                <a:tab algn="l" pos="408240"/>
              </a:tabLst>
            </a:pPr>
            <a:r>
              <a:rPr b="0" i="1" lang="fr-FR" sz="1400" spc="-1" strike="noStrike">
                <a:solidFill>
                  <a:srgbClr val="1b4b5f"/>
                </a:solidFill>
                <a:latin typeface="Open Sans Medium"/>
                <a:ea typeface="Open Sans Medium"/>
              </a:rPr>
              <a:t>L’année 2025 a été marquée par une recrudescence du nombre de saisines : le chiffre des saisines en 2025 (246) a dépassé les chiffres des deux années précédentes (230 en 2023 et 196 en 2024), tout en restant bien inférieur aux 604 saisines de 2022, sa première année d’activité. </a:t>
            </a:r>
            <a:endParaRPr b="0" lang="fr-FR" sz="1400" spc="-1" strike="noStrike">
              <a:latin typeface="Arial"/>
            </a:endParaRPr>
          </a:p>
          <a:p>
            <a:pPr marL="228600" indent="-228600">
              <a:lnSpc>
                <a:spcPct val="100000"/>
              </a:lnSpc>
              <a:spcBef>
                <a:spcPts val="1001"/>
              </a:spcBef>
              <a:buNone/>
              <a:tabLst>
                <a:tab algn="l" pos="0"/>
              </a:tabLst>
            </a:pPr>
            <a:r>
              <a:rPr b="0" i="1" lang="fr-FR" sz="1400" spc="-1" strike="noStrike">
                <a:solidFill>
                  <a:srgbClr val="1b4b5f"/>
                </a:solidFill>
                <a:latin typeface="Open Sans Medium"/>
                <a:ea typeface="Open Sans Medium"/>
              </a:rPr>
              <a:t>  </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432000" indent="-324000">
              <a:lnSpc>
                <a:spcPct val="100000"/>
              </a:lnSpc>
              <a:spcBef>
                <a:spcPts val="1001"/>
              </a:spcBef>
              <a:buClr>
                <a:srgbClr val="1b4b5f"/>
              </a:buClr>
              <a:buFont typeface="Wingdings" charset="2"/>
              <a:buChar char=""/>
              <a:tabLst>
                <a:tab algn="l" pos="408240"/>
              </a:tabLst>
            </a:pPr>
            <a:r>
              <a:rPr b="0" i="1" lang="fr-FR" sz="1400" spc="-1" strike="noStrike">
                <a:solidFill>
                  <a:srgbClr val="1b4b5f"/>
                </a:solidFill>
                <a:latin typeface="Open Sans Medium"/>
                <a:ea typeface="Open Sans Medium"/>
              </a:rPr>
              <a:t>Le montant moyen de la réparation financière par recommandation présente une certaine stabilité au fil des ans, avec un montant moyen de 34 464 €, proche des moyennes annuelles de 37 265 € en 2022, 34 574 € en 2023, 32 845 € en 2024 et 33 283 € en 2025.</a:t>
            </a:r>
            <a:endParaRPr b="0" lang="fr-FR" sz="1400" spc="-1" strike="noStrike">
              <a:latin typeface="Arial"/>
            </a:endParaRPr>
          </a:p>
          <a:p>
            <a:pPr marL="108000">
              <a:lnSpc>
                <a:spcPct val="100000"/>
              </a:lnSpc>
              <a:spcBef>
                <a:spcPts val="1001"/>
              </a:spcBef>
              <a:buNone/>
              <a:tabLst>
                <a:tab algn="l" pos="0"/>
              </a:tabLst>
            </a:pP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a:p>
            <a:pPr marL="432000" indent="-324000">
              <a:lnSpc>
                <a:spcPct val="100000"/>
              </a:lnSpc>
              <a:spcBef>
                <a:spcPts val="1001"/>
              </a:spcBef>
              <a:buClr>
                <a:srgbClr val="1b4b5f"/>
              </a:buClr>
              <a:buFont typeface="Wingdings" charset="2"/>
              <a:buChar char=""/>
              <a:tabLst>
                <a:tab algn="l" pos="408240"/>
              </a:tabLst>
            </a:pPr>
            <a:r>
              <a:rPr b="0" i="1" lang="fr-FR" sz="1400" spc="-1" strike="noStrike">
                <a:solidFill>
                  <a:srgbClr val="1b4b5f"/>
                </a:solidFill>
                <a:latin typeface="Open Sans Medium"/>
                <a:ea typeface="Open Sans Medium"/>
              </a:rPr>
              <a:t>Le montant cumulé des réparations financières des recommandations émises par la CRR depuis sa création totalise 20,3 millions d’euros.</a:t>
            </a:r>
            <a:endParaRPr b="0" lang="fr-FR" sz="1400" spc="-1" strike="noStrike">
              <a:latin typeface="Arial"/>
            </a:endParaRPr>
          </a:p>
          <a:p>
            <a:pPr marL="228600" indent="-228600">
              <a:lnSpc>
                <a:spcPct val="100000"/>
              </a:lnSpc>
              <a:spcBef>
                <a:spcPts val="1001"/>
              </a:spcBef>
              <a:buNone/>
              <a:tabLst>
                <a:tab algn="l" pos="0"/>
              </a:tabLst>
            </a:pPr>
            <a:endParaRPr b="0" lang="fr-FR" sz="1400" spc="-1" strike="noStrike">
              <a:latin typeface="Arial"/>
            </a:endParaRPr>
          </a:p>
        </p:txBody>
      </p:sp>
      <p:sp>
        <p:nvSpPr>
          <p:cNvPr id="305" name="PlaceHolder 2"/>
          <p:cNvSpPr>
            <a:spLocks noGrp="1"/>
          </p:cNvSpPr>
          <p:nvPr>
            <p:ph type="title"/>
          </p:nvPr>
        </p:nvSpPr>
        <p:spPr>
          <a:xfrm>
            <a:off x="1047240" y="243360"/>
            <a:ext cx="6458760" cy="69660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2. Bilan de la CRR au 31 décembre 2025</a:t>
            </a:r>
            <a:endParaRPr b="0" lang="fr-FR" sz="2400" spc="-1" strike="noStrike">
              <a:latin typeface="Arial"/>
            </a:endParaRPr>
          </a:p>
        </p:txBody>
      </p:sp>
      <p:sp>
        <p:nvSpPr>
          <p:cNvPr id="306" name="PlaceHolder 3"/>
          <p:cNvSpPr>
            <a:spLocks noGrp="1"/>
          </p:cNvSpPr>
          <p:nvPr>
            <p:ph type="sldNum" idx="21"/>
          </p:nvPr>
        </p:nvSpPr>
        <p:spPr>
          <a:xfrm>
            <a:off x="11398320" y="6488280"/>
            <a:ext cx="62172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98989"/>
                </a:solidFill>
                <a:latin typeface="Calibri"/>
                <a:ea typeface="Arial"/>
              </a:defRPr>
            </a:lvl1pPr>
          </a:lstStyle>
          <a:p>
            <a:pPr algn="r">
              <a:lnSpc>
                <a:spcPct val="100000"/>
              </a:lnSpc>
              <a:buNone/>
            </a:pPr>
            <a:fld id="{51E51B34-8A14-480D-AECE-1BE0D1D1A715}" type="slidenum">
              <a:rPr b="0" lang="fr-FR" sz="1200" spc="-1" strike="noStrike">
                <a:solidFill>
                  <a:srgbClr val="898989"/>
                </a:solidFill>
                <a:latin typeface="Calibri"/>
                <a:ea typeface="Arial"/>
              </a:rPr>
              <a:t>1</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p:nvPr>
        </p:nvSpPr>
        <p:spPr>
          <a:xfrm>
            <a:off x="793440" y="1100880"/>
            <a:ext cx="10509840" cy="5650200"/>
          </a:xfrm>
          <a:prstGeom prst="rect">
            <a:avLst/>
          </a:prstGeom>
          <a:noFill/>
          <a:ln w="0">
            <a:noFill/>
          </a:ln>
        </p:spPr>
        <p:txBody>
          <a:bodyPr numCol="1" spcCol="180000" lIns="90000" rIns="90000" tIns="45000" bIns="45000" anchor="t">
            <a:noAutofit/>
          </a:bodyPr>
          <a:p>
            <a:pPr marL="285840" indent="-285840" algn="just">
              <a:lnSpc>
                <a:spcPct val="100000"/>
              </a:lnSpc>
              <a:spcBef>
                <a:spcPts val="1001"/>
              </a:spcBef>
              <a:buClr>
                <a:srgbClr val="1b4b5f"/>
              </a:buClr>
              <a:buFont typeface="Wingdings" charset="2"/>
              <a:buChar char=""/>
              <a:tabLst>
                <a:tab algn="l" pos="408240"/>
              </a:tabLst>
            </a:pPr>
            <a:r>
              <a:rPr b="0" lang="fr-FR" sz="1400" spc="-1" strike="noStrike">
                <a:solidFill>
                  <a:srgbClr val="1b4b5f"/>
                </a:solidFill>
                <a:latin typeface="Open Sans Medium"/>
                <a:ea typeface="Open Sans Medium"/>
              </a:rPr>
              <a:t>La CRR a élaboré des «principes directeurs » pour toutes ceux et celles qui souhaitent également traiter de violences, notamment sexuelles. </a:t>
            </a:r>
            <a:endParaRPr b="0" lang="fr-FR" sz="1400" spc="-1" strike="noStrike">
              <a:latin typeface="Arial"/>
            </a:endParaRPr>
          </a:p>
          <a:p>
            <a:pPr marL="228600" indent="-228600" algn="just">
              <a:lnSpc>
                <a:spcPct val="100000"/>
              </a:lnSpc>
              <a:spcBef>
                <a:spcPts val="1001"/>
              </a:spcBef>
              <a:buNone/>
              <a:tabLst>
                <a:tab algn="l" pos="0"/>
              </a:tabLst>
            </a:pPr>
            <a:endParaRPr b="0" lang="fr-FR" sz="1400" spc="-1" strike="noStrike">
              <a:latin typeface="Arial"/>
            </a:endParaRPr>
          </a:p>
          <a:p>
            <a:pPr marL="285840" indent="-285840" algn="just">
              <a:lnSpc>
                <a:spcPct val="100000"/>
              </a:lnSpc>
              <a:spcBef>
                <a:spcPts val="1001"/>
              </a:spcBef>
              <a:buClr>
                <a:srgbClr val="1b4b5f"/>
              </a:buClr>
              <a:buFont typeface="Wingdings" charset="2"/>
              <a:buChar char=""/>
              <a:tabLst>
                <a:tab algn="l" pos="408240"/>
              </a:tabLst>
            </a:pPr>
            <a:r>
              <a:rPr b="0" lang="fr-FR" sz="1400" spc="-1" strike="noStrike">
                <a:solidFill>
                  <a:srgbClr val="1b4b5f"/>
                </a:solidFill>
                <a:latin typeface="Open Sans Medium"/>
                <a:ea typeface="Open Sans Medium"/>
              </a:rPr>
              <a:t>En effet, depuis sa création en novembre 2021, la Commission Reconnaissance et Réparation a </a:t>
            </a:r>
            <a:r>
              <a:rPr b="1" lang="fr-FR" sz="1400" spc="-1" strike="noStrike">
                <a:solidFill>
                  <a:srgbClr val="1b4b5f"/>
                </a:solidFill>
                <a:latin typeface="Open Sans Medium"/>
                <a:ea typeface="Open Sans Medium"/>
              </a:rPr>
              <a:t>traité plusieurs centaines de situations de victimes de violences sexuelles selon les méthodes et les objectifs de la justice réparatrice</a:t>
            </a:r>
            <a:r>
              <a:rPr b="0" lang="fr-FR" sz="1400" spc="-1" strike="noStrike">
                <a:solidFill>
                  <a:srgbClr val="1b4b5f"/>
                </a:solidFill>
                <a:latin typeface="Open Sans Medium"/>
                <a:ea typeface="Open Sans Medium"/>
              </a:rPr>
              <a:t>. Cette expérience lui permet de dégager des principes directeurs utiles pour toutes ceux et celles qui souhaitent également traiter de violences, notamment sexuelles, commises sur des enfants ou des personnes rendues vulnérables pour des raisons d’âge, de dépendance économique, d’abus d’autorité, de genre ou autres – dans le cadre soit d’une institution (hôpital, école, fédération sportive, administrations en charge de l’enfance, de l’adoption, du handicap, de la dépendance, de la santé, par exemple), soit d’un champ professionnel aux contours plus flous (cinéma, arts vivants, mouvements politiques, communauté éducative, par exemple). Dans ces deux types de cadre, des communautés humaines sont réunies autour d’une finalité commune - sociale, artistique, sportive, politique, voire économique ou autre – qui joue un rôle central dans la survenue de ces violences parce qu’elle fournit aux agresseurs les moyens (quand ce n’est pas les justifications) des violences, en même temps qu’elle inhibe les défenses des victimes. La révélation de ces violences a provoqué une vague d’indignation et suscité une prise de conscience d’une injustice indissociablement individuelle et systémique qui appelle une réponse, mais laquelle ? L’ambition de ces principes est d’inspirer tous ceux qui veulent aller de l’avant, passer au « jour d’après », dans les différents secteurs de la société française. </a:t>
            </a:r>
            <a:endParaRPr b="0" lang="fr-FR" sz="1400" spc="-1" strike="noStrike">
              <a:latin typeface="Arial"/>
            </a:endParaRPr>
          </a:p>
          <a:p>
            <a:pPr marL="228600" indent="-228600" algn="just">
              <a:lnSpc>
                <a:spcPct val="100000"/>
              </a:lnSpc>
              <a:buNone/>
              <a:tabLst>
                <a:tab algn="l" pos="0"/>
              </a:tabLst>
            </a:pP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1 </a:t>
            </a:r>
            <a:r>
              <a:rPr b="0" lang="fr-FR" sz="1400" spc="-1" strike="noStrike">
                <a:solidFill>
                  <a:srgbClr val="ff0000"/>
                </a:solidFill>
                <a:latin typeface="Open Sans Medium"/>
                <a:ea typeface="Open Sans Medium"/>
              </a:rPr>
              <a:t>: </a:t>
            </a:r>
            <a:r>
              <a:rPr b="0" lang="fr-FR" sz="1400" spc="-1" strike="noStrike">
                <a:solidFill>
                  <a:srgbClr val="1b4b5f"/>
                </a:solidFill>
                <a:latin typeface="Open Sans Medium"/>
                <a:ea typeface="Open Sans Medium"/>
              </a:rPr>
              <a:t>Vouloir apporter une réponse de justice</a:t>
            </a: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2 </a:t>
            </a:r>
            <a:r>
              <a:rPr b="0" lang="fr-FR" sz="1400" spc="-1" strike="noStrike">
                <a:solidFill>
                  <a:srgbClr val="ff0000"/>
                </a:solidFill>
                <a:latin typeface="Open Sans Medium"/>
                <a:ea typeface="Open Sans Medium"/>
              </a:rPr>
              <a:t>:</a:t>
            </a:r>
            <a:r>
              <a:rPr b="0" lang="fr-FR" sz="1400" spc="-1" strike="noStrike">
                <a:solidFill>
                  <a:srgbClr val="1b4b5f"/>
                </a:solidFill>
                <a:latin typeface="Open Sans Medium"/>
                <a:ea typeface="Open Sans Medium"/>
              </a:rPr>
              <a:t> Engager l’autorité responsable comme un partenaire de justice pour les victimes</a:t>
            </a: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3 </a:t>
            </a:r>
            <a:r>
              <a:rPr b="0" lang="fr-FR" sz="1400" spc="-1" strike="noStrike">
                <a:solidFill>
                  <a:srgbClr val="ff0000"/>
                </a:solidFill>
                <a:latin typeface="Open Sans Medium"/>
                <a:ea typeface="Open Sans Medium"/>
              </a:rPr>
              <a:t>:</a:t>
            </a:r>
            <a:r>
              <a:rPr b="0" lang="fr-FR" sz="1400" spc="-1" strike="noStrike">
                <a:solidFill>
                  <a:srgbClr val="1b4b5f"/>
                </a:solidFill>
                <a:latin typeface="Open Sans Medium"/>
                <a:ea typeface="Open Sans Medium"/>
              </a:rPr>
              <a:t> Choisir un tiers indépendant</a:t>
            </a: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4 </a:t>
            </a:r>
            <a:r>
              <a:rPr b="0" lang="fr-FR" sz="1400" spc="-1" strike="noStrike">
                <a:solidFill>
                  <a:srgbClr val="ff0000"/>
                </a:solidFill>
                <a:latin typeface="Open Sans Medium"/>
                <a:ea typeface="Open Sans Medium"/>
              </a:rPr>
              <a:t>:</a:t>
            </a:r>
            <a:r>
              <a:rPr b="0" lang="fr-FR" sz="1400" spc="-1" strike="noStrike">
                <a:solidFill>
                  <a:srgbClr val="1b4b5f"/>
                </a:solidFill>
                <a:latin typeface="Open Sans Medium"/>
                <a:ea typeface="Open Sans Medium"/>
              </a:rPr>
              <a:t> Définir précisément un cadre et une mission</a:t>
            </a: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5 </a:t>
            </a:r>
            <a:r>
              <a:rPr b="0" lang="fr-FR" sz="1400" spc="-1" strike="noStrike">
                <a:solidFill>
                  <a:srgbClr val="ff0000"/>
                </a:solidFill>
                <a:latin typeface="Open Sans Medium"/>
                <a:ea typeface="Open Sans Medium"/>
              </a:rPr>
              <a:t>:</a:t>
            </a:r>
            <a:r>
              <a:rPr b="0" lang="fr-FR" sz="1400" spc="-1" strike="noStrike">
                <a:solidFill>
                  <a:srgbClr val="1b4b5f"/>
                </a:solidFill>
                <a:latin typeface="Open Sans Medium"/>
                <a:ea typeface="Open Sans Medium"/>
              </a:rPr>
              <a:t> Mettre la victime au centre</a:t>
            </a:r>
            <a:endParaRPr b="0" lang="fr-FR" sz="1400" spc="-1" strike="noStrike">
              <a:latin typeface="Arial"/>
            </a:endParaRPr>
          </a:p>
          <a:p>
            <a:pPr marL="1542960" indent="-228600">
              <a:lnSpc>
                <a:spcPct val="90000"/>
              </a:lnSpc>
              <a:spcBef>
                <a:spcPts val="499"/>
              </a:spcBef>
              <a:buNone/>
              <a:tabLst>
                <a:tab algn="l" pos="0"/>
              </a:tabLst>
            </a:pPr>
            <a:r>
              <a:rPr b="0" lang="fr-FR" sz="1400" spc="-1" strike="noStrike">
                <a:solidFill>
                  <a:srgbClr val="1b4b5f"/>
                </a:solidFill>
                <a:latin typeface="Open Sans Medium"/>
                <a:ea typeface="Open Sans Medium"/>
              </a:rPr>
              <a:t>Principe 6 </a:t>
            </a:r>
            <a:r>
              <a:rPr b="0" lang="fr-FR" sz="1400" spc="-1" strike="noStrike">
                <a:solidFill>
                  <a:srgbClr val="ff0000"/>
                </a:solidFill>
                <a:latin typeface="Open Sans Medium"/>
                <a:ea typeface="Open Sans Medium"/>
              </a:rPr>
              <a:t>:</a:t>
            </a:r>
            <a:r>
              <a:rPr b="0" lang="fr-FR" sz="1400" spc="-1" strike="noStrike">
                <a:solidFill>
                  <a:srgbClr val="1b4b5f"/>
                </a:solidFill>
                <a:latin typeface="Open Sans Medium"/>
                <a:ea typeface="Open Sans Medium"/>
              </a:rPr>
              <a:t> Imaginer diverses formes de réparation</a:t>
            </a:r>
            <a:endParaRPr b="0" lang="fr-FR" sz="1400" spc="-1" strike="noStrike">
              <a:latin typeface="Arial"/>
            </a:endParaRPr>
          </a:p>
        </p:txBody>
      </p:sp>
      <p:sp>
        <p:nvSpPr>
          <p:cNvPr id="308" name="PlaceHolder 2"/>
          <p:cNvSpPr>
            <a:spLocks noGrp="1"/>
          </p:cNvSpPr>
          <p:nvPr>
            <p:ph type="title"/>
          </p:nvPr>
        </p:nvSpPr>
        <p:spPr>
          <a:xfrm>
            <a:off x="1047240" y="263160"/>
            <a:ext cx="10256040" cy="69660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3. Principes directeurs d’une justice réparatrice en matière de violences sexuelles </a:t>
            </a:r>
            <a:endParaRPr b="0" lang="fr-FR" sz="2400" spc="-1" strike="noStrike">
              <a:latin typeface="Arial"/>
            </a:endParaRPr>
          </a:p>
        </p:txBody>
      </p:sp>
      <p:sp>
        <p:nvSpPr>
          <p:cNvPr id="309" name="PlaceHolder 3"/>
          <p:cNvSpPr>
            <a:spLocks noGrp="1"/>
          </p:cNvSpPr>
          <p:nvPr>
            <p:ph type="sldNum" idx="22"/>
          </p:nvPr>
        </p:nvSpPr>
        <p:spPr>
          <a:xfrm>
            <a:off x="11398320" y="6488280"/>
            <a:ext cx="621720" cy="3607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98989"/>
                </a:solidFill>
                <a:latin typeface="Calibri"/>
                <a:ea typeface="Arial"/>
              </a:defRPr>
            </a:lvl1pPr>
          </a:lstStyle>
          <a:p>
            <a:pPr algn="r">
              <a:lnSpc>
                <a:spcPct val="100000"/>
              </a:lnSpc>
              <a:buNone/>
            </a:pPr>
            <a:fld id="{4B99C372-08CA-4F11-80A3-C40BFE8C4BD1}" type="slidenum">
              <a:rPr b="0" lang="fr-FR" sz="1200" spc="-1" strike="noStrike">
                <a:solidFill>
                  <a:srgbClr val="898989"/>
                </a:solidFill>
                <a:latin typeface="Calibri"/>
                <a:ea typeface="Arial"/>
              </a:rPr>
              <a:t>1</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p:nvPr>
        </p:nvSpPr>
        <p:spPr>
          <a:xfrm>
            <a:off x="839880" y="1288440"/>
            <a:ext cx="3815640" cy="5200200"/>
          </a:xfrm>
          <a:prstGeom prst="rect">
            <a:avLst/>
          </a:prstGeom>
          <a:noFill/>
          <a:ln w="0">
            <a:noFill/>
          </a:ln>
        </p:spPr>
        <p:txBody>
          <a:bodyPr lIns="90000" rIns="90000" tIns="45000" bIns="45000" anchor="t">
            <a:noAutofit/>
          </a:bodyPr>
          <a:p>
            <a:pPr marL="228600" indent="-228600" algn="just">
              <a:lnSpc>
                <a:spcPct val="150000"/>
              </a:lnSpc>
              <a:spcBef>
                <a:spcPts val="1001"/>
              </a:spcBef>
              <a:buNone/>
              <a:tabLst>
                <a:tab algn="l" pos="0"/>
              </a:tabLst>
            </a:pPr>
            <a:r>
              <a:rPr b="1" i="1" lang="fr-FR" sz="1400" spc="-1" strike="noStrike">
                <a:solidFill>
                  <a:srgbClr val="1b4b5f"/>
                </a:solidFill>
                <a:latin typeface="Open Sans Medium"/>
                <a:ea typeface="Open Sans Medium"/>
              </a:rPr>
              <a:t>Au démarrage il y avait d’abord des personnes impliquées dans le travail de la CIASE.</a:t>
            </a:r>
            <a:endParaRPr b="0" lang="fr-FR" sz="1400" spc="-1" strike="noStrike">
              <a:latin typeface="Arial"/>
            </a:endParaRPr>
          </a:p>
          <a:p>
            <a:pPr marL="228600" indent="-228600" algn="just">
              <a:lnSpc>
                <a:spcPct val="150000"/>
              </a:lnSpc>
              <a:spcBef>
                <a:spcPts val="1001"/>
              </a:spcBef>
              <a:buNone/>
              <a:tabLst>
                <a:tab algn="l" pos="0"/>
              </a:tabLst>
            </a:pPr>
            <a:r>
              <a:rPr b="1" i="1" lang="fr-FR" sz="1400" spc="-1" strike="noStrike">
                <a:solidFill>
                  <a:srgbClr val="1b4b5f"/>
                </a:solidFill>
                <a:latin typeface="Open Sans Medium"/>
                <a:ea typeface="Open Sans Medium"/>
              </a:rPr>
              <a:t>L’équipe se renouvelle en permanence mais progressivement pour bien former et intégrer les nouveaux arrivants. </a:t>
            </a: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Aptos"/>
                <a:ea typeface="Aptos"/>
              </a:rPr>
              <a:t>Ils sont tous choisis pour leur sensibilité et leur qualité d’écoute (beaucoup étant des professionnels de l’écoute ou des relations humaines : avocats, magistrats, psy, médecins, médiateurs, membre de la communauté restaurative, DRH) ; parmi eux, un psychiatre et un pédopsychiatre.</a:t>
            </a:r>
            <a:r>
              <a:rPr b="0" i="1" lang="fr-FR" sz="1400" spc="-1" strike="noStrike">
                <a:solidFill>
                  <a:srgbClr val="1b4b5f"/>
                </a:solidFill>
                <a:latin typeface="Open Sans Medium"/>
                <a:ea typeface="Open Sans"/>
              </a:rPr>
              <a:t> </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p:txBody>
      </p:sp>
      <p:sp>
        <p:nvSpPr>
          <p:cNvPr id="311" name="PlaceHolder 2"/>
          <p:cNvSpPr>
            <a:spLocks noGrp="1"/>
          </p:cNvSpPr>
          <p:nvPr>
            <p:ph/>
          </p:nvPr>
        </p:nvSpPr>
        <p:spPr>
          <a:xfrm>
            <a:off x="5002920" y="1288800"/>
            <a:ext cx="6879960" cy="483120"/>
          </a:xfrm>
          <a:prstGeom prst="rect">
            <a:avLst/>
          </a:prstGeom>
          <a:noFill/>
          <a:ln w="0">
            <a:noFill/>
          </a:ln>
        </p:spPr>
        <p:txBody>
          <a:bodyPr lIns="90000" rIns="90000" tIns="45000" bIns="45000" anchor="t">
            <a:noAutofit/>
          </a:bodyPr>
          <a:p>
            <a:pPr marL="285840" indent="-285840" algn="just">
              <a:lnSpc>
                <a:spcPct val="150000"/>
              </a:lnSpc>
              <a:spcBef>
                <a:spcPts val="1001"/>
              </a:spcBef>
              <a:buClr>
                <a:srgbClr val="d38f31"/>
              </a:buClr>
              <a:buFont typeface="Wingdings" charset="2"/>
              <a:buChar char=""/>
            </a:pPr>
            <a:r>
              <a:rPr b="1" lang="fr-FR" sz="1600" spc="-1" strike="noStrike">
                <a:solidFill>
                  <a:srgbClr val="d38f31"/>
                </a:solidFill>
                <a:latin typeface="Open Sans Medium"/>
                <a:ea typeface="Open Sans Medium"/>
              </a:rPr>
              <a:t>L’équipe est composée de :</a:t>
            </a:r>
            <a:endParaRPr b="0" lang="fr-FR" sz="1600" spc="-1" strike="noStrike">
              <a:latin typeface="Arial"/>
            </a:endParaRPr>
          </a:p>
        </p:txBody>
      </p:sp>
      <p:sp>
        <p:nvSpPr>
          <p:cNvPr id="312" name="PlaceHolder 3"/>
          <p:cNvSpPr>
            <a:spLocks noGrp="1"/>
          </p:cNvSpPr>
          <p:nvPr>
            <p:ph/>
          </p:nvPr>
        </p:nvSpPr>
        <p:spPr>
          <a:xfrm>
            <a:off x="5002920" y="1892880"/>
            <a:ext cx="6879960" cy="4346640"/>
          </a:xfrm>
          <a:prstGeom prst="rect">
            <a:avLst/>
          </a:prstGeom>
          <a:noFill/>
          <a:ln w="0">
            <a:noFill/>
          </a:ln>
        </p:spPr>
        <p:txBody>
          <a:bodyPr lIns="90000" rIns="90000" tIns="45000" bIns="45000" anchor="t">
            <a:normAutofit/>
          </a:bodyPr>
          <a:p>
            <a:pPr marL="285840" indent="-285840">
              <a:lnSpc>
                <a:spcPct val="150000"/>
              </a:lnSpc>
              <a:spcBef>
                <a:spcPts val="1001"/>
              </a:spcBef>
              <a:buClr>
                <a:srgbClr val="1b4b5f"/>
              </a:buClr>
              <a:buFont typeface="Arial"/>
              <a:buChar char="•"/>
            </a:pPr>
            <a:r>
              <a:rPr b="1" lang="fr-FR" sz="1400" spc="-1" strike="noStrike">
                <a:solidFill>
                  <a:srgbClr val="1b4b5f"/>
                </a:solidFill>
                <a:latin typeface="Open Sans Medium"/>
                <a:ea typeface="Open Sans Medium"/>
              </a:rPr>
              <a:t>Un président, Antoine Garapon</a:t>
            </a:r>
            <a:endParaRPr b="0" lang="fr-FR" sz="1400" spc="-1" strike="noStrike">
              <a:latin typeface="Arial"/>
            </a:endParaRPr>
          </a:p>
          <a:p>
            <a:pPr marL="285840" indent="-285840">
              <a:lnSpc>
                <a:spcPct val="150000"/>
              </a:lnSpc>
              <a:spcBef>
                <a:spcPts val="1001"/>
              </a:spcBef>
              <a:buClr>
                <a:srgbClr val="1b4b5f"/>
              </a:buClr>
              <a:buFont typeface="Arial"/>
              <a:buChar char="•"/>
            </a:pPr>
            <a:r>
              <a:rPr b="1" lang="fr-FR" sz="1400" spc="-1" strike="noStrike">
                <a:solidFill>
                  <a:srgbClr val="1b4b5f"/>
                </a:solidFill>
                <a:latin typeface="Open Sans Medium"/>
                <a:ea typeface="Open Sans Medium"/>
              </a:rPr>
              <a:t>Une secrétaire générale, Maylis Kappelhoff-Lançon</a:t>
            </a:r>
            <a:endParaRPr b="0" lang="fr-FR" sz="1400" spc="-1" strike="noStrike">
              <a:latin typeface="Arial"/>
            </a:endParaRPr>
          </a:p>
          <a:p>
            <a:pPr marL="285840" indent="-285840">
              <a:lnSpc>
                <a:spcPct val="150000"/>
              </a:lnSpc>
              <a:spcBef>
                <a:spcPts val="1001"/>
              </a:spcBef>
              <a:buClr>
                <a:srgbClr val="1b4b5f"/>
              </a:buClr>
              <a:buFont typeface="Arial"/>
              <a:buChar char="•"/>
            </a:pPr>
            <a:r>
              <a:rPr b="1" lang="fr-FR" sz="1400" spc="-1" strike="noStrike">
                <a:solidFill>
                  <a:srgbClr val="1b4b5f"/>
                </a:solidFill>
                <a:latin typeface="Open Sans Medium"/>
                <a:ea typeface="Open Sans Medium"/>
              </a:rPr>
              <a:t>Une assistante, Catherine Cordelle</a:t>
            </a:r>
            <a:endParaRPr b="0" lang="fr-FR" sz="1400" spc="-1" strike="noStrike">
              <a:latin typeface="Arial"/>
            </a:endParaRPr>
          </a:p>
          <a:p>
            <a:pPr marL="285840" indent="-285840">
              <a:lnSpc>
                <a:spcPct val="150000"/>
              </a:lnSpc>
              <a:spcBef>
                <a:spcPts val="1001"/>
              </a:spcBef>
              <a:buClr>
                <a:srgbClr val="1b4b5f"/>
              </a:buClr>
              <a:buFont typeface="Arial"/>
              <a:buChar char="•"/>
            </a:pPr>
            <a:r>
              <a:rPr b="1" lang="fr-FR" sz="1400" spc="-1" strike="noStrike">
                <a:solidFill>
                  <a:srgbClr val="1b4b5f"/>
                </a:solidFill>
                <a:latin typeface="Open Sans Medium"/>
                <a:ea typeface="Open Sans Medium"/>
              </a:rPr>
              <a:t>Une trentaine de membres référents.</a:t>
            </a:r>
            <a:endParaRPr b="0" lang="fr-FR" sz="1400" spc="-1" strike="noStrike">
              <a:latin typeface="Arial"/>
            </a:endParaRPr>
          </a:p>
          <a:p>
            <a:pPr marL="171360" indent="-228600">
              <a:lnSpc>
                <a:spcPct val="100000"/>
              </a:lnSpc>
              <a:spcBef>
                <a:spcPts val="499"/>
              </a:spcBef>
              <a:buNone/>
              <a:tabLst>
                <a:tab algn="l" pos="0"/>
              </a:tabLst>
            </a:pPr>
            <a:r>
              <a:rPr b="0" lang="fr-FR" sz="1400" spc="-1" strike="noStrike">
                <a:solidFill>
                  <a:srgbClr val="1b4b5f"/>
                </a:solidFill>
                <a:latin typeface="Open Sans Medium"/>
                <a:ea typeface="Open Sans"/>
              </a:rPr>
              <a:t>Tous les membres référents reçoivent une formation sur le psycho-traumatisme et sur l’accompagnement des personnes victimes. Ils bénéficient également d’une supervision régulière par une psychologue spécialisée. </a:t>
            </a:r>
            <a:endParaRPr b="0" lang="fr-FR" sz="1400" spc="-1" strike="noStrike">
              <a:latin typeface="Arial"/>
            </a:endParaRPr>
          </a:p>
          <a:p>
            <a:pPr marL="171360" indent="-228600">
              <a:lnSpc>
                <a:spcPct val="100000"/>
              </a:lnSpc>
              <a:spcBef>
                <a:spcPts val="499"/>
              </a:spcBef>
              <a:buNone/>
              <a:tabLst>
                <a:tab algn="l" pos="0"/>
              </a:tabLst>
            </a:pPr>
            <a:r>
              <a:rPr b="0" lang="fr-FR" sz="1400" spc="-1" strike="noStrike">
                <a:solidFill>
                  <a:srgbClr val="1b4b5f"/>
                </a:solidFill>
                <a:latin typeface="Open Sans Medium"/>
                <a:ea typeface="Open Sans"/>
              </a:rPr>
              <a:t>Les membres référents donnent des garanties quant à leur indépendance vis-à-vis de la CORREF, des institutions religieuses et des victimes. Il n'y a parmi eux ni victime, ni religieux.</a:t>
            </a:r>
            <a:endParaRPr b="0" lang="fr-FR" sz="1400" spc="-1" strike="noStrike">
              <a:latin typeface="Arial"/>
            </a:endParaRPr>
          </a:p>
          <a:p>
            <a:pPr marL="171360" indent="-228600">
              <a:lnSpc>
                <a:spcPct val="100000"/>
              </a:lnSpc>
              <a:spcBef>
                <a:spcPts val="499"/>
              </a:spcBef>
              <a:buNone/>
              <a:tabLst>
                <a:tab algn="l" pos="0"/>
              </a:tabLst>
            </a:pPr>
            <a:r>
              <a:rPr b="0" lang="fr-FR" sz="1400" spc="-1" strike="noStrike">
                <a:solidFill>
                  <a:srgbClr val="1b4b5f"/>
                </a:solidFill>
                <a:latin typeface="Open Sans Medium"/>
                <a:ea typeface="Open Sans"/>
              </a:rPr>
              <a:t>La grande majorité est bénévole, les autres sont rémunérés et ont le statut d’auto-entrepreneurs. </a:t>
            </a:r>
            <a:endParaRPr b="0" lang="fr-FR" sz="1400" spc="-1" strike="noStrike">
              <a:latin typeface="Arial"/>
            </a:endParaRPr>
          </a:p>
          <a:p>
            <a:pPr marL="171360" indent="-228600">
              <a:lnSpc>
                <a:spcPct val="100000"/>
              </a:lnSpc>
              <a:spcBef>
                <a:spcPts val="499"/>
              </a:spcBef>
              <a:buNone/>
              <a:tabLst>
                <a:tab algn="l" pos="0"/>
              </a:tabLst>
            </a:pPr>
            <a:endParaRPr b="0" lang="fr-FR" sz="1400" spc="-1" strike="noStrike">
              <a:latin typeface="Arial"/>
            </a:endParaRPr>
          </a:p>
        </p:txBody>
      </p:sp>
      <p:sp>
        <p:nvSpPr>
          <p:cNvPr id="313" name="PlaceHolder 4"/>
          <p:cNvSpPr>
            <a:spLocks noGrp="1"/>
          </p:cNvSpPr>
          <p:nvPr>
            <p:ph type="title"/>
          </p:nvPr>
        </p:nvSpPr>
        <p:spPr>
          <a:xfrm>
            <a:off x="838080" y="365040"/>
            <a:ext cx="6458760" cy="91908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4. Équipe</a:t>
            </a:r>
            <a:endParaRPr b="0" lang="fr-FR" sz="2400" spc="-1" strike="noStrike">
              <a:latin typeface="Arial"/>
            </a:endParaRPr>
          </a:p>
        </p:txBody>
      </p:sp>
      <p:sp>
        <p:nvSpPr>
          <p:cNvPr id="314" name="Espace réservé du numéro de diapositive 5"/>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CB981E81-7AD2-4C75-982D-27AB14282BB3}" type="slidenum">
              <a:rPr b="0" lang="fr-FR" sz="1200" spc="-1" strike="noStrike">
                <a:solidFill>
                  <a:srgbClr val="898989"/>
                </a:solidFill>
                <a:latin typeface="Calibri"/>
                <a:ea typeface="Arial"/>
              </a:rPr>
              <a:t>6</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p:nvPr>
        </p:nvSpPr>
        <p:spPr>
          <a:xfrm>
            <a:off x="839880" y="1098000"/>
            <a:ext cx="3815640" cy="5510160"/>
          </a:xfrm>
          <a:prstGeom prst="rect">
            <a:avLst/>
          </a:prstGeom>
          <a:noFill/>
          <a:ln w="0">
            <a:noFill/>
          </a:ln>
        </p:spPr>
        <p:txBody>
          <a:bodyPr lIns="90000" rIns="90000" tIns="45000" bIns="45000" anchor="t">
            <a:noAutofit/>
          </a:bodyPr>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Stéphane AUDOUIN-ROUZEAU</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Rachid AZIZI</a:t>
            </a:r>
            <a:r>
              <a:rPr b="1" lang="it-IT" sz="1600" spc="-1" strike="noStrike">
                <a:solidFill>
                  <a:srgbClr val="1b4b5f"/>
                </a:solidFill>
                <a:latin typeface="Aptos"/>
                <a:ea typeface="Aptos"/>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François BERNARD</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Alain BLANC</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Marie BRAJEUX-MADELAIN</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Elodie BRIAN</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Valentine BUCK</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Bruno CATHALA</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Elsa DECK-MARSAULT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Martine DENIS-LINTON</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Micheline FERRAN</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Virginie FOURNIER</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Jérôme FRANCE</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Blandine FROMENT </a:t>
            </a:r>
            <a:r>
              <a:rPr b="0" lang="fr-FR" sz="1600" spc="-1" strike="noStrike">
                <a:solidFill>
                  <a:srgbClr val="000000"/>
                </a:solidFill>
                <a:latin typeface="Open Sans Medium"/>
                <a:ea typeface="Arial"/>
              </a:rPr>
              <a:t>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ea typeface="Arial"/>
              </a:rPr>
              <a:t>Catherine GAY</a:t>
            </a:r>
            <a:endParaRPr b="0" lang="fr-FR" sz="1600" spc="-1" strike="noStrike">
              <a:latin typeface="Arial"/>
            </a:endParaRPr>
          </a:p>
          <a:p>
            <a:pPr marL="228600" indent="-228600">
              <a:lnSpc>
                <a:spcPct val="100000"/>
              </a:lnSpc>
              <a:spcBef>
                <a:spcPts val="1001"/>
              </a:spcBef>
              <a:buNone/>
              <a:tabLst>
                <a:tab algn="l" pos="0"/>
              </a:tabLst>
            </a:pPr>
            <a:endParaRPr b="0" lang="fr-FR" sz="1600" spc="-1" strike="noStrike">
              <a:latin typeface="Arial"/>
            </a:endParaRPr>
          </a:p>
        </p:txBody>
      </p:sp>
      <p:sp>
        <p:nvSpPr>
          <p:cNvPr id="316" name="PlaceHolder 2"/>
          <p:cNvSpPr>
            <a:spLocks noGrp="1"/>
          </p:cNvSpPr>
          <p:nvPr>
            <p:ph/>
          </p:nvPr>
        </p:nvSpPr>
        <p:spPr>
          <a:xfrm>
            <a:off x="4511880" y="1177560"/>
            <a:ext cx="3632760" cy="5661720"/>
          </a:xfrm>
          <a:prstGeom prst="rect">
            <a:avLst/>
          </a:prstGeom>
          <a:noFill/>
          <a:ln w="0">
            <a:noFill/>
          </a:ln>
        </p:spPr>
        <p:txBody>
          <a:bodyPr lIns="0" rIns="0" tIns="0" bIns="0" anchor="t">
            <a:noAutofit/>
          </a:bodyPr>
          <a:p>
            <a:pPr marL="228600" indent="-228600">
              <a:lnSpc>
                <a:spcPct val="100000"/>
              </a:lnSpc>
              <a:spcBef>
                <a:spcPts val="1001"/>
              </a:spcBef>
              <a:buNone/>
              <a:tabLst>
                <a:tab algn="l" pos="0"/>
              </a:tabLst>
            </a:pPr>
            <a:r>
              <a:rPr b="0" lang="fr-FR" sz="1600" spc="-1" strike="noStrike">
                <a:solidFill>
                  <a:srgbClr val="000000"/>
                </a:solidFill>
                <a:latin typeface="Open Sans Medium"/>
              </a:rPr>
              <a:t>Frédérique GIFFARD</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Alain GIRARDET</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Maylis KAPPELHOFF-LANCON</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Myriam KHLAT</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Florence KRIEG</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Thierry LEON </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Anne MANOHA</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Guillaume MONOT</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Bernard PAIX</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Eve PAUL</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Vincent POYET</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Pascale de SALINS</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Sylvette TOCHE</a:t>
            </a:r>
            <a:endParaRPr b="0" lang="fr-FR" sz="1600" spc="-1" strike="noStrike">
              <a:latin typeface="Arial"/>
            </a:endParaRPr>
          </a:p>
          <a:p>
            <a:pPr marL="228600" indent="-228600">
              <a:lnSpc>
                <a:spcPct val="100000"/>
              </a:lnSpc>
              <a:spcBef>
                <a:spcPts val="1001"/>
              </a:spcBef>
              <a:buNone/>
              <a:tabLst>
                <a:tab algn="l" pos="0"/>
              </a:tabLst>
            </a:pPr>
            <a:r>
              <a:rPr b="0" lang="fr-FR" sz="1600" spc="-1" strike="noStrike">
                <a:solidFill>
                  <a:srgbClr val="000000"/>
                </a:solidFill>
                <a:latin typeface="Open Sans Medium"/>
              </a:rPr>
              <a:t>Pauline VINOT</a:t>
            </a:r>
            <a:endParaRPr b="0" lang="fr-FR" sz="1600" spc="-1" strike="noStrike">
              <a:latin typeface="Arial"/>
            </a:endParaRPr>
          </a:p>
          <a:p>
            <a:pPr marL="228600" indent="-228600">
              <a:lnSpc>
                <a:spcPct val="100000"/>
              </a:lnSpc>
              <a:spcBef>
                <a:spcPts val="1001"/>
              </a:spcBef>
              <a:buNone/>
              <a:tabLst>
                <a:tab algn="l" pos="0"/>
              </a:tabLst>
            </a:pPr>
            <a:endParaRPr b="0" lang="fr-FR" sz="1600" spc="-1" strike="noStrike">
              <a:latin typeface="Arial"/>
            </a:endParaRPr>
          </a:p>
          <a:p>
            <a:pPr marL="228600" indent="-228600">
              <a:lnSpc>
                <a:spcPct val="100000"/>
              </a:lnSpc>
              <a:spcBef>
                <a:spcPts val="1001"/>
              </a:spcBef>
              <a:buNone/>
              <a:tabLst>
                <a:tab algn="l" pos="0"/>
              </a:tabLst>
            </a:pPr>
            <a:endParaRPr b="0" lang="fr-FR" sz="1600" spc="-1" strike="noStrike">
              <a:latin typeface="Arial"/>
            </a:endParaRPr>
          </a:p>
        </p:txBody>
      </p:sp>
      <p:sp>
        <p:nvSpPr>
          <p:cNvPr id="317" name="PlaceHolder 3"/>
          <p:cNvSpPr>
            <a:spLocks noGrp="1"/>
          </p:cNvSpPr>
          <p:nvPr>
            <p:ph type="title"/>
          </p:nvPr>
        </p:nvSpPr>
        <p:spPr>
          <a:xfrm>
            <a:off x="839880" y="257760"/>
            <a:ext cx="8366760" cy="91908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Liste des membres référents au 31 décembre 2025</a:t>
            </a:r>
            <a:endParaRPr b="0" lang="fr-FR" sz="2400" spc="-1" strike="noStrike">
              <a:latin typeface="Arial"/>
            </a:endParaRPr>
          </a:p>
        </p:txBody>
      </p:sp>
      <p:sp>
        <p:nvSpPr>
          <p:cNvPr id="318" name="Espace réservé du numéro de diapositive 5"/>
          <p:cNvSpPr/>
          <p:nvPr/>
        </p:nvSpPr>
        <p:spPr>
          <a:xfrm>
            <a:off x="8610480" y="636696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tabLst>
                <a:tab algn="l" pos="0"/>
              </a:tabLst>
            </a:pPr>
            <a:fld id="{770C6FF8-1849-458D-BCCF-1012EEC0158B}" type="slidenum">
              <a:rPr b="0" lang="fr-FR" sz="1200" spc="-1" strike="noStrike">
                <a:solidFill>
                  <a:srgbClr val="898989"/>
                </a:solidFill>
                <a:latin typeface="Calibri"/>
                <a:ea typeface="Arial"/>
              </a:rPr>
              <a:t>6</a:t>
            </a:fld>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p:nvPr>
        </p:nvSpPr>
        <p:spPr>
          <a:xfrm>
            <a:off x="839880" y="1288440"/>
            <a:ext cx="3763080" cy="3161520"/>
          </a:xfrm>
          <a:prstGeom prst="rect">
            <a:avLst/>
          </a:prstGeom>
          <a:noFill/>
          <a:ln w="0">
            <a:noFill/>
          </a:ln>
        </p:spPr>
        <p:txBody>
          <a:bodyPr lIns="90000" rIns="90000" tIns="45000" bIns="45000" anchor="t">
            <a:normAutofit fontScale="91000"/>
          </a:bodyPr>
          <a:p>
            <a:pPr marL="228600" indent="-228600" algn="just">
              <a:lnSpc>
                <a:spcPct val="150000"/>
              </a:lnSpc>
              <a:spcBef>
                <a:spcPts val="1001"/>
              </a:spcBef>
              <a:buNone/>
              <a:tabLst>
                <a:tab algn="l" pos="0"/>
              </a:tabLst>
            </a:pPr>
            <a:r>
              <a:rPr b="0" i="1" lang="fr-FR" sz="1200" spc="-1" strike="noStrike">
                <a:solidFill>
                  <a:srgbClr val="1b4b5f"/>
                </a:solidFill>
                <a:latin typeface="Open Sans Medium"/>
                <a:ea typeface="Open Sans Medium"/>
              </a:rPr>
              <a:t>La CRR propose à la fois des réparations financières mais aussi d’autres formes de </a:t>
            </a:r>
            <a:r>
              <a:rPr b="1" i="1" lang="fr-FR" sz="1200" spc="-1" strike="noStrike">
                <a:solidFill>
                  <a:srgbClr val="1b4b5f"/>
                </a:solidFill>
                <a:latin typeface="Open Sans Medium"/>
                <a:ea typeface="Open Sans Medium"/>
              </a:rPr>
              <a:t>réparation non financière ou symbolique, </a:t>
            </a:r>
            <a:r>
              <a:rPr b="0" i="1" lang="fr-FR" sz="1200" spc="-1" strike="noStrike">
                <a:solidFill>
                  <a:srgbClr val="1b4b5f"/>
                </a:solidFill>
                <a:latin typeface="Open Sans Medium"/>
                <a:ea typeface="Open Sans Medium"/>
              </a:rPr>
              <a:t>dites restauratives : </a:t>
            </a:r>
            <a:endParaRPr b="0" lang="fr-FR" sz="1200" spc="-1" strike="noStrike">
              <a:latin typeface="Arial"/>
            </a:endParaRPr>
          </a:p>
          <a:p>
            <a:pPr marL="285840" indent="-285840" algn="just">
              <a:lnSpc>
                <a:spcPct val="150000"/>
              </a:lnSpc>
              <a:spcBef>
                <a:spcPts val="1001"/>
              </a:spcBef>
              <a:buClr>
                <a:srgbClr val="1b4b5f"/>
              </a:buClr>
              <a:buFont typeface="Wingdings" charset="2"/>
              <a:buChar char=""/>
              <a:tabLst>
                <a:tab algn="l" pos="0"/>
              </a:tabLst>
            </a:pPr>
            <a:r>
              <a:rPr b="0" i="1" lang="fr-FR" sz="1200" spc="-1" strike="noStrike">
                <a:solidFill>
                  <a:srgbClr val="1b4b5f"/>
                </a:solidFill>
                <a:latin typeface="Open Sans Medium"/>
                <a:ea typeface="Open Sans Medium"/>
              </a:rPr>
              <a:t>acte de reconnaissance public ou privé</a:t>
            </a:r>
            <a:endParaRPr b="0" lang="fr-FR" sz="1200" spc="-1" strike="noStrike">
              <a:latin typeface="Arial"/>
            </a:endParaRPr>
          </a:p>
          <a:p>
            <a:pPr marL="285840" indent="-285840" algn="just">
              <a:lnSpc>
                <a:spcPct val="150000"/>
              </a:lnSpc>
              <a:spcBef>
                <a:spcPts val="1001"/>
              </a:spcBef>
              <a:buClr>
                <a:srgbClr val="1b4b5f"/>
              </a:buClr>
              <a:buFont typeface="Wingdings" charset="2"/>
              <a:buChar char=""/>
              <a:tabLst>
                <a:tab algn="l" pos="0"/>
              </a:tabLst>
            </a:pPr>
            <a:r>
              <a:rPr b="0" i="1" lang="fr-FR" sz="1200" spc="-1" strike="noStrike">
                <a:solidFill>
                  <a:srgbClr val="1b4b5f"/>
                </a:solidFill>
                <a:latin typeface="Open Sans Medium"/>
                <a:ea typeface="Open Sans Medium"/>
              </a:rPr>
              <a:t>appel à témoignages et recherche d’autres victimes</a:t>
            </a:r>
            <a:endParaRPr b="0" lang="fr-FR" sz="1200" spc="-1" strike="noStrike">
              <a:latin typeface="Arial"/>
            </a:endParaRPr>
          </a:p>
          <a:p>
            <a:pPr marL="285840" indent="-285840" algn="just">
              <a:lnSpc>
                <a:spcPct val="150000"/>
              </a:lnSpc>
              <a:spcBef>
                <a:spcPts val="1001"/>
              </a:spcBef>
              <a:buClr>
                <a:srgbClr val="1b4b5f"/>
              </a:buClr>
              <a:buFont typeface="Wingdings" charset="2"/>
              <a:buChar char=""/>
              <a:tabLst>
                <a:tab algn="l" pos="0"/>
              </a:tabLst>
            </a:pPr>
            <a:r>
              <a:rPr b="0" i="1" lang="fr-FR" sz="1200" spc="-1" strike="noStrike">
                <a:solidFill>
                  <a:srgbClr val="1b4b5f"/>
                </a:solidFill>
                <a:latin typeface="Open Sans Medium"/>
                <a:ea typeface="Open Sans Medium"/>
              </a:rPr>
              <a:t>journée et acte mémoriel</a:t>
            </a:r>
            <a:endParaRPr b="0" lang="fr-FR" sz="1200" spc="-1" strike="noStrike">
              <a:latin typeface="Arial"/>
            </a:endParaRPr>
          </a:p>
          <a:p>
            <a:pPr marL="285840" indent="-285840" algn="just">
              <a:lnSpc>
                <a:spcPct val="150000"/>
              </a:lnSpc>
              <a:spcBef>
                <a:spcPts val="1001"/>
              </a:spcBef>
              <a:buClr>
                <a:srgbClr val="1b4b5f"/>
              </a:buClr>
              <a:buFont typeface="Wingdings" charset="2"/>
              <a:buChar char=""/>
              <a:tabLst>
                <a:tab algn="l" pos="0"/>
              </a:tabLst>
            </a:pPr>
            <a:r>
              <a:rPr b="0" i="1" lang="fr-FR" sz="1200" spc="-1" strike="noStrike">
                <a:solidFill>
                  <a:srgbClr val="1b4b5f"/>
                </a:solidFill>
                <a:latin typeface="Open Sans Medium"/>
                <a:ea typeface="Open Sans Medium"/>
              </a:rPr>
              <a:t>atelier d'écriture</a:t>
            </a:r>
            <a:endParaRPr b="0" lang="fr-FR" sz="1200" spc="-1" strike="noStrike">
              <a:latin typeface="Arial"/>
            </a:endParaRPr>
          </a:p>
          <a:p>
            <a:pPr marL="285840" indent="-285840" algn="just">
              <a:lnSpc>
                <a:spcPct val="150000"/>
              </a:lnSpc>
              <a:spcBef>
                <a:spcPts val="1001"/>
              </a:spcBef>
              <a:buClr>
                <a:srgbClr val="1b4b5f"/>
              </a:buClr>
              <a:buFont typeface="Wingdings" charset="2"/>
              <a:buChar char=""/>
              <a:tabLst>
                <a:tab algn="l" pos="0"/>
              </a:tabLst>
            </a:pPr>
            <a:r>
              <a:rPr b="0" i="1" lang="fr-FR" sz="1200" spc="-1" strike="noStrike">
                <a:solidFill>
                  <a:srgbClr val="1b4b5f"/>
                </a:solidFill>
                <a:latin typeface="Open Sans Medium"/>
                <a:ea typeface="Open Sans Medium"/>
              </a:rPr>
              <a:t>travaux de recherche...</a:t>
            </a:r>
            <a:endParaRPr b="0" lang="fr-FR" sz="1200" spc="-1" strike="noStrike">
              <a:latin typeface="Arial"/>
            </a:endParaRPr>
          </a:p>
          <a:p>
            <a:pPr marL="228600" indent="-228600" algn="just">
              <a:lnSpc>
                <a:spcPct val="150000"/>
              </a:lnSpc>
              <a:spcBef>
                <a:spcPts val="1001"/>
              </a:spcBef>
              <a:buNone/>
              <a:tabLst>
                <a:tab algn="l" pos="0"/>
              </a:tabLst>
            </a:pPr>
            <a:endParaRPr b="0" lang="fr-FR" sz="1200" spc="-1" strike="noStrike">
              <a:latin typeface="Arial"/>
            </a:endParaRPr>
          </a:p>
        </p:txBody>
      </p:sp>
      <p:sp>
        <p:nvSpPr>
          <p:cNvPr id="320" name="PlaceHolder 2"/>
          <p:cNvSpPr>
            <a:spLocks noGrp="1"/>
          </p:cNvSpPr>
          <p:nvPr>
            <p:ph/>
          </p:nvPr>
        </p:nvSpPr>
        <p:spPr>
          <a:xfrm>
            <a:off x="5002920" y="1124280"/>
            <a:ext cx="6879960" cy="5506560"/>
          </a:xfrm>
          <a:prstGeom prst="rect">
            <a:avLst/>
          </a:prstGeom>
          <a:noFill/>
          <a:ln w="0">
            <a:noFill/>
          </a:ln>
        </p:spPr>
        <p:txBody>
          <a:bodyPr lIns="90000" rIns="90000" tIns="45000" bIns="45000" anchor="t">
            <a:noAutofit/>
          </a:bodyPr>
          <a:p>
            <a:pPr marL="285840" indent="-285840" algn="just">
              <a:lnSpc>
                <a:spcPct val="150000"/>
              </a:lnSpc>
              <a:spcBef>
                <a:spcPts val="1001"/>
              </a:spcBef>
              <a:buClr>
                <a:srgbClr val="d38f31"/>
              </a:buClr>
              <a:buFont typeface="Wingdings" charset="2"/>
              <a:buChar char=""/>
            </a:pPr>
            <a:r>
              <a:rPr b="1" lang="fr-FR" sz="1100" spc="-1" strike="noStrike">
                <a:solidFill>
                  <a:srgbClr val="d38f31"/>
                </a:solidFill>
                <a:latin typeface="Open Sans Medium"/>
                <a:ea typeface="Open Sans Medium"/>
              </a:rPr>
              <a:t>L’acte de reconnaissance par l’institut religieux </a:t>
            </a:r>
            <a:r>
              <a:rPr b="0" lang="fr-FR" sz="1100" spc="-1" strike="noStrike">
                <a:solidFill>
                  <a:srgbClr val="1b4b5f"/>
                </a:solidFill>
                <a:latin typeface="Open Sans Medium"/>
                <a:ea typeface="Open Sans Medium"/>
              </a:rPr>
              <a:t>prend souvent la forme d’une lettre personnalisée signée du supérieur de la communauté à laquelle appartient ou appartenait l’auteur par laquelle sont reconnus les abus subis et leurs conséquences. </a:t>
            </a:r>
            <a:endParaRPr b="0" lang="fr-FR" sz="1100" spc="-1" strike="noStrike">
              <a:latin typeface="Arial"/>
            </a:endParaRPr>
          </a:p>
          <a:p>
            <a:pPr marL="285840" indent="-285840" algn="just">
              <a:lnSpc>
                <a:spcPct val="150000"/>
              </a:lnSpc>
              <a:spcBef>
                <a:spcPts val="1001"/>
              </a:spcBef>
              <a:buClr>
                <a:srgbClr val="d38f31"/>
              </a:buClr>
              <a:buFont typeface="Wingdings" charset="2"/>
              <a:buChar char=""/>
            </a:pPr>
            <a:r>
              <a:rPr b="1" lang="fr-FR" sz="1100" spc="-1" strike="noStrike">
                <a:solidFill>
                  <a:srgbClr val="d38f31"/>
                </a:solidFill>
                <a:latin typeface="Open Sans Medium"/>
                <a:ea typeface="Open Sans Medium"/>
              </a:rPr>
              <a:t>La CRR recommande l’appel à témoignages nominatif</a:t>
            </a:r>
            <a:r>
              <a:rPr b="0" lang="fr-FR" sz="1100" spc="-1" strike="noStrike">
                <a:solidFill>
                  <a:srgbClr val="1b4b5f"/>
                </a:solidFill>
                <a:latin typeface="Open Sans Medium"/>
                <a:ea typeface="Open Sans Medium"/>
              </a:rPr>
              <a:t>, en invitant toute personne victime à se faire connaître, à sortir du silence. C’est un acte d’ouverture à la vérité de la part de ceux qui l’émettent. Ainsi l’ont pratiqué les franciscains, les dominicains de Toulouse, les frères de Saint-Gabriel, les jésuites, les eudistes, l’abbaye de Timadeuc ou l’abbaye du Bec-Hellouin, la congrégation de la Mission (lazaristes), les Augustins de l’Assomption, les Focolari et les franciscains.</a:t>
            </a:r>
            <a:endParaRPr b="0" lang="fr-FR" sz="1100" spc="-1" strike="noStrike">
              <a:latin typeface="Arial"/>
            </a:endParaRPr>
          </a:p>
          <a:p>
            <a:pPr marL="285840" indent="-285840" algn="just">
              <a:lnSpc>
                <a:spcPct val="150000"/>
              </a:lnSpc>
              <a:spcBef>
                <a:spcPts val="1001"/>
              </a:spcBef>
              <a:spcAft>
                <a:spcPts val="1001"/>
              </a:spcAft>
              <a:buClr>
                <a:srgbClr val="d38f31"/>
              </a:buClr>
              <a:buFont typeface="Wingdings" charset="2"/>
              <a:buChar char=""/>
            </a:pPr>
            <a:r>
              <a:rPr b="1" lang="fr-FR" sz="1100" spc="-1" strike="noStrike">
                <a:solidFill>
                  <a:srgbClr val="d38f31"/>
                </a:solidFill>
                <a:latin typeface="Open Sans Medium"/>
                <a:ea typeface="Open Sans Medium"/>
              </a:rPr>
              <a:t>Les journées et actes mémoriels </a:t>
            </a:r>
            <a:r>
              <a:rPr b="0" lang="fr-FR" sz="1100" spc="-1" strike="noStrike">
                <a:solidFill>
                  <a:srgbClr val="1b4b5f"/>
                </a:solidFill>
                <a:latin typeface="Open Sans Medium"/>
                <a:ea typeface="Open Sans Medium"/>
              </a:rPr>
              <a:t>sont importants, comme la cérémonie mémorielle pour les victimes d’agressions sexuelles par des jésuites, le 1</a:t>
            </a:r>
            <a:r>
              <a:rPr b="0" lang="fr-FR" sz="1100" spc="-1" strike="noStrike" baseline="33000">
                <a:solidFill>
                  <a:srgbClr val="1b4b5f"/>
                </a:solidFill>
                <a:latin typeface="Open Sans Medium"/>
                <a:ea typeface="Open Sans Medium"/>
              </a:rPr>
              <a:t>er</a:t>
            </a:r>
            <a:r>
              <a:rPr b="0" lang="fr-FR" sz="1100" spc="-1" strike="noStrike">
                <a:solidFill>
                  <a:srgbClr val="1b4b5f"/>
                </a:solidFill>
                <a:latin typeface="Open Sans Medium"/>
                <a:ea typeface="Open Sans Medium"/>
              </a:rPr>
              <a:t> mars 2025. Il n’y a aucune forme préconçue et chacune des cérémonies est différente. Ce sont souvent des réunions très émouvantes et riches en symboles - des symboles inventés collectivement le plus souvent par les victimes elles-mêmes.</a:t>
            </a:r>
            <a:endParaRPr b="0" lang="fr-FR" sz="1100" spc="-1" strike="noStrike">
              <a:latin typeface="Arial"/>
            </a:endParaRPr>
          </a:p>
          <a:p>
            <a:pPr marL="285840" indent="-285840" algn="just">
              <a:lnSpc>
                <a:spcPct val="150000"/>
              </a:lnSpc>
              <a:spcBef>
                <a:spcPts val="1001"/>
              </a:spcBef>
              <a:spcAft>
                <a:spcPts val="1001"/>
              </a:spcAft>
              <a:buClr>
                <a:srgbClr val="1b4b5f"/>
              </a:buClr>
              <a:buFont typeface="Wingdings" charset="2"/>
              <a:buChar char=""/>
            </a:pPr>
            <a:r>
              <a:rPr b="0" lang="fr-FR" sz="1100" spc="-1" strike="noStrike">
                <a:solidFill>
                  <a:srgbClr val="1b4b5f"/>
                </a:solidFill>
                <a:latin typeface="Open Sans Medium"/>
                <a:ea typeface="Open Sans Medium"/>
              </a:rPr>
              <a:t> </a:t>
            </a:r>
            <a:r>
              <a:rPr b="1" lang="fr-FR" sz="1100" spc="-1" strike="noStrike">
                <a:solidFill>
                  <a:srgbClr val="d38f31"/>
                </a:solidFill>
                <a:latin typeface="Open Sans Medium"/>
                <a:ea typeface="Open Sans Medium"/>
              </a:rPr>
              <a:t>Les gestes </a:t>
            </a:r>
            <a:r>
              <a:rPr b="0" lang="fr-FR" sz="1100" spc="-1" strike="noStrike">
                <a:solidFill>
                  <a:srgbClr val="1b4b5f"/>
                </a:solidFill>
                <a:latin typeface="Open Sans Medium"/>
                <a:ea typeface="Open Sans Medium"/>
              </a:rPr>
              <a:t>prennent le relais pour exprimer ce que les mots ne sont pas arrivés à dire. Certains reviennent très fréquemment comme celui de revenir sur les lieux  ou la plantation d’un arbre (souvent un ou des oliviers mais cela peut aussi être aussi un mimosa, arbre plus féminin, dans une abbaye où des femmes avaient été abusées). Des cadeaux peuvent être échangés : la congrégation offre à la victime un stylo « pour écrire une nouvelle page de sa vie » ; mais parfois c’est la victime qui tient à donner quelque chose lors de cette rencontre : un poème, un tableau peint par elle. </a:t>
            </a:r>
            <a:endParaRPr b="0" lang="fr-FR" sz="1100" spc="-1" strike="noStrike">
              <a:latin typeface="Arial"/>
            </a:endParaRPr>
          </a:p>
        </p:txBody>
      </p:sp>
      <p:sp>
        <p:nvSpPr>
          <p:cNvPr id="321" name="PlaceHolder 3"/>
          <p:cNvSpPr>
            <a:spLocks noGrp="1"/>
          </p:cNvSpPr>
          <p:nvPr>
            <p:ph type="title"/>
          </p:nvPr>
        </p:nvSpPr>
        <p:spPr>
          <a:xfrm>
            <a:off x="838080" y="535680"/>
            <a:ext cx="8406000" cy="748440"/>
          </a:xfrm>
          <a:prstGeom prst="rect">
            <a:avLst/>
          </a:prstGeom>
          <a:noFill/>
          <a:ln w="0">
            <a:noFill/>
          </a:ln>
        </p:spPr>
        <p:txBody>
          <a:bodyPr lIns="90000" rIns="90000" tIns="45000" bIns="45000" anchor="ctr">
            <a:noAutofit/>
          </a:bodyPr>
          <a:p>
            <a:pPr>
              <a:lnSpc>
                <a:spcPct val="90000"/>
              </a:lnSpc>
              <a:buNone/>
              <a:tabLst>
                <a:tab algn="l" pos="0"/>
              </a:tabLst>
            </a:pPr>
            <a:r>
              <a:rPr b="1" lang="fr-FR" sz="2400" spc="-1" strike="noStrike">
                <a:solidFill>
                  <a:srgbClr val="d38f31"/>
                </a:solidFill>
                <a:latin typeface="Open Sans"/>
                <a:ea typeface="Open Sans"/>
              </a:rPr>
              <a:t>5. Réparations financières et non financières</a:t>
            </a:r>
            <a:endParaRPr b="0" lang="fr-FR" sz="2400" spc="-1" strike="noStrike">
              <a:latin typeface="Arial"/>
            </a:endParaRPr>
          </a:p>
        </p:txBody>
      </p:sp>
      <p:sp>
        <p:nvSpPr>
          <p:cNvPr id="322" name="PlaceHolder 4"/>
          <p:cNvSpPr>
            <a:spLocks noGrp="1"/>
          </p:cNvSpPr>
          <p:nvPr>
            <p:ph type="sldNum" idx="23"/>
          </p:nvPr>
        </p:nvSpPr>
        <p:spPr>
          <a:xfrm>
            <a:off x="8610480" y="6356520"/>
            <a:ext cx="2738880" cy="360720"/>
          </a:xfrm>
          <a:prstGeom prst="rect">
            <a:avLst/>
          </a:prstGeom>
          <a:noFill/>
          <a:ln w="0">
            <a:noFill/>
          </a:ln>
        </p:spPr>
        <p:txBody>
          <a:bodyPr lIns="90000" rIns="90000" tIns="45000" bIns="45000" anchor="ctr">
            <a:noAutofit/>
          </a:bodyPr>
          <a:lstStyle>
            <a:lvl1pPr algn="r">
              <a:lnSpc>
                <a:spcPct val="100000"/>
              </a:lnSpc>
              <a:buNone/>
              <a:tabLst>
                <a:tab algn="l" pos="0"/>
              </a:tabLst>
              <a:defRPr b="0" lang="fr-FR" sz="1200" spc="-1" strike="noStrike">
                <a:solidFill>
                  <a:srgbClr val="8b8b8b"/>
                </a:solidFill>
                <a:latin typeface="Calibri"/>
                <a:ea typeface="Arial"/>
              </a:defRPr>
            </a:lvl1pPr>
          </a:lstStyle>
          <a:p>
            <a:pPr algn="r">
              <a:lnSpc>
                <a:spcPct val="100000"/>
              </a:lnSpc>
              <a:buNone/>
              <a:tabLst>
                <a:tab algn="l" pos="0"/>
              </a:tabLst>
            </a:pPr>
            <a:fld id="{67F6C86F-EE45-4C2D-BB00-AF3CB4D58427}" type="slidenum">
              <a:rPr b="0" lang="fr-FR" sz="1200" spc="-1" strike="noStrike">
                <a:solidFill>
                  <a:srgbClr val="8b8b8b"/>
                </a:solidFill>
                <a:latin typeface="Calibri"/>
                <a:ea typeface="Arial"/>
              </a:rPr>
              <a:t>8</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p:nvPr>
        </p:nvSpPr>
        <p:spPr>
          <a:xfrm>
            <a:off x="838080" y="1688760"/>
            <a:ext cx="3815640" cy="3864600"/>
          </a:xfrm>
          <a:prstGeom prst="rect">
            <a:avLst/>
          </a:prstGeom>
          <a:noFill/>
          <a:ln w="0">
            <a:noFill/>
          </a:ln>
        </p:spPr>
        <p:txBody>
          <a:bodyPr lIns="90000" rIns="90000" tIns="45000" bIns="45000" anchor="t">
            <a:normAutofit fontScale="85000"/>
          </a:bodyPr>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Au total, sur 4 ans, la CRR a formulé </a:t>
            </a:r>
            <a:r>
              <a:rPr b="1" i="1" lang="fr-FR" sz="1400" spc="-1" strike="noStrike">
                <a:solidFill>
                  <a:srgbClr val="1b4b5f"/>
                </a:solidFill>
                <a:latin typeface="Open Sans Medium"/>
                <a:ea typeface="Open Sans Medium"/>
              </a:rPr>
              <a:t>589 recommandations financières (dont 106 en 2025)</a:t>
            </a:r>
            <a:r>
              <a:rPr b="0" i="1" lang="fr-FR" sz="1400" spc="-1" strike="noStrike">
                <a:solidFill>
                  <a:srgbClr val="1b4b5f"/>
                </a:solidFill>
                <a:latin typeface="Open Sans Medium"/>
                <a:ea typeface="Open Sans Medium"/>
              </a:rPr>
              <a:t>.</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a:p>
            <a:pPr marL="228600" indent="-228600" algn="just">
              <a:lnSpc>
                <a:spcPct val="150000"/>
              </a:lnSpc>
              <a:spcBef>
                <a:spcPts val="1001"/>
              </a:spcBef>
              <a:buNone/>
              <a:tabLst>
                <a:tab algn="l" pos="0"/>
              </a:tabLst>
            </a:pPr>
            <a:r>
              <a:rPr b="0" i="1" lang="fr-FR" sz="1400" spc="-1" strike="noStrike">
                <a:solidFill>
                  <a:srgbClr val="1b4b5f"/>
                </a:solidFill>
                <a:latin typeface="Open Sans Medium"/>
                <a:ea typeface="Open Sans Medium"/>
              </a:rPr>
              <a:t>Le montant des recommandations émises totalise </a:t>
            </a:r>
            <a:r>
              <a:rPr b="1" lang="fr-FR" sz="1400" spc="-1" strike="noStrike">
                <a:solidFill>
                  <a:srgbClr val="1b4b5f"/>
                </a:solidFill>
                <a:latin typeface="Open Sans Medium"/>
                <a:ea typeface="Open Sans Medium"/>
              </a:rPr>
              <a:t>20,3 millions d’euros</a:t>
            </a:r>
            <a:r>
              <a:rPr b="0" i="1" lang="fr-FR" sz="1400" spc="-1" strike="noStrike">
                <a:solidFill>
                  <a:srgbClr val="1b4b5f"/>
                </a:solidFill>
                <a:latin typeface="Open Sans Medium"/>
                <a:ea typeface="Open Sans Medium"/>
              </a:rPr>
              <a:t>.</a:t>
            </a:r>
            <a:endParaRPr b="0" lang="fr-FR" sz="1400" spc="-1" strike="noStrike">
              <a:latin typeface="Arial"/>
            </a:endParaRPr>
          </a:p>
          <a:p>
            <a:pPr marL="228600" indent="-228600" algn="just">
              <a:lnSpc>
                <a:spcPct val="100000"/>
              </a:lnSpc>
              <a:spcBef>
                <a:spcPts val="1001"/>
              </a:spcBef>
              <a:buNone/>
              <a:tabLst>
                <a:tab algn="l" pos="0"/>
              </a:tabLst>
            </a:pPr>
            <a:endParaRPr b="0" lang="fr-FR" sz="1400" spc="-1" strike="noStrike">
              <a:latin typeface="Arial"/>
            </a:endParaRPr>
          </a:p>
          <a:p>
            <a:pPr marL="228600" indent="-228600" algn="just">
              <a:lnSpc>
                <a:spcPct val="100000"/>
              </a:lnSpc>
              <a:spcBef>
                <a:spcPts val="1001"/>
              </a:spcBef>
              <a:buNone/>
              <a:tabLst>
                <a:tab algn="l" pos="0"/>
              </a:tabLst>
            </a:pPr>
            <a:r>
              <a:rPr b="0" i="1" lang="fr-FR" sz="1400" spc="-1" strike="noStrike">
                <a:solidFill>
                  <a:srgbClr val="1b4b5f"/>
                </a:solidFill>
                <a:latin typeface="Open Sans Medium"/>
                <a:ea typeface="Open Sans Medium"/>
              </a:rPr>
              <a:t>La moyenne des recommandations est de</a:t>
            </a:r>
            <a:endParaRPr b="0" lang="fr-FR" sz="1400" spc="-1" strike="noStrike">
              <a:latin typeface="Arial"/>
            </a:endParaRPr>
          </a:p>
          <a:p>
            <a:pPr marL="228600" indent="-228600" algn="just">
              <a:lnSpc>
                <a:spcPct val="100000"/>
              </a:lnSpc>
              <a:spcBef>
                <a:spcPts val="1001"/>
              </a:spcBef>
              <a:buNone/>
              <a:tabLst>
                <a:tab algn="l" pos="0"/>
              </a:tabLst>
            </a:pPr>
            <a:r>
              <a:rPr b="1" i="1" lang="fr-FR" sz="1400" spc="-1" strike="noStrike">
                <a:solidFill>
                  <a:srgbClr val="1b4b5f"/>
                </a:solidFill>
                <a:latin typeface="Open Sans Medium"/>
                <a:ea typeface="Open Sans Medium"/>
              </a:rPr>
              <a:t>34.464 € euros.</a:t>
            </a:r>
            <a:endParaRPr b="0" lang="fr-FR" sz="1400" spc="-1" strike="noStrike">
              <a:latin typeface="Arial"/>
            </a:endParaRPr>
          </a:p>
          <a:p>
            <a:pPr marL="228600" indent="-228600" algn="just">
              <a:lnSpc>
                <a:spcPct val="150000"/>
              </a:lnSpc>
              <a:spcBef>
                <a:spcPts val="1001"/>
              </a:spcBef>
              <a:buNone/>
              <a:tabLst>
                <a:tab algn="l" pos="0"/>
              </a:tabLst>
            </a:pPr>
            <a:endParaRPr b="0" lang="fr-FR" sz="1400" spc="-1" strike="noStrike">
              <a:latin typeface="Arial"/>
            </a:endParaRPr>
          </a:p>
          <a:p>
            <a:pPr marL="228600" indent="-228600" algn="just">
              <a:lnSpc>
                <a:spcPct val="150000"/>
              </a:lnSpc>
              <a:spcBef>
                <a:spcPts val="1001"/>
              </a:spcBef>
              <a:buNone/>
              <a:tabLst>
                <a:tab algn="l" pos="0"/>
              </a:tabLst>
            </a:pPr>
            <a:r>
              <a:rPr b="1" i="1" lang="fr-FR" sz="1400" spc="-1" strike="noStrike">
                <a:solidFill>
                  <a:srgbClr val="1b4b5f"/>
                </a:solidFill>
                <a:latin typeface="Open Sans Medium"/>
                <a:ea typeface="Open Sans Medium"/>
              </a:rPr>
              <a:t>24 demandes de réexamen </a:t>
            </a:r>
            <a:r>
              <a:rPr b="0" i="1" lang="fr-FR" sz="1400" spc="-1" strike="noStrike">
                <a:solidFill>
                  <a:srgbClr val="1b4b5f"/>
                </a:solidFill>
                <a:latin typeface="Open Sans Medium"/>
                <a:ea typeface="Open Sans Medium"/>
              </a:rPr>
              <a:t>ont été formulées.</a:t>
            </a:r>
            <a:endParaRPr b="0" lang="fr-FR" sz="1400" spc="-1" strike="noStrike">
              <a:latin typeface="Arial"/>
            </a:endParaRPr>
          </a:p>
        </p:txBody>
      </p:sp>
      <p:sp>
        <p:nvSpPr>
          <p:cNvPr id="324" name="PlaceHolder 2"/>
          <p:cNvSpPr>
            <a:spLocks noGrp="1"/>
          </p:cNvSpPr>
          <p:nvPr>
            <p:ph/>
          </p:nvPr>
        </p:nvSpPr>
        <p:spPr>
          <a:xfrm>
            <a:off x="5002920" y="1109520"/>
            <a:ext cx="6879960" cy="574560"/>
          </a:xfrm>
          <a:prstGeom prst="rect">
            <a:avLst/>
          </a:prstGeom>
          <a:noFill/>
          <a:ln w="0">
            <a:noFill/>
          </a:ln>
        </p:spPr>
        <p:txBody>
          <a:bodyPr lIns="90000" rIns="90000" tIns="45000" bIns="45000" anchor="t">
            <a:normAutofit/>
          </a:bodyPr>
          <a:p>
            <a:pPr marL="285840" indent="-285840" algn="just">
              <a:lnSpc>
                <a:spcPct val="150000"/>
              </a:lnSpc>
              <a:spcBef>
                <a:spcPts val="1001"/>
              </a:spcBef>
              <a:buClr>
                <a:srgbClr val="d38f31"/>
              </a:buClr>
              <a:buFont typeface="Wingdings" charset="2"/>
              <a:buChar char=""/>
            </a:pPr>
            <a:r>
              <a:rPr b="1" lang="fr-FR" sz="1700" spc="-1" strike="noStrike">
                <a:solidFill>
                  <a:srgbClr val="d38f31"/>
                </a:solidFill>
                <a:latin typeface="Open Sans Medium"/>
                <a:ea typeface="Open Sans Medium"/>
              </a:rPr>
              <a:t>Au total 589 recommandations financières émises</a:t>
            </a:r>
            <a:endParaRPr b="0" lang="fr-FR" sz="1700" spc="-1" strike="noStrike">
              <a:latin typeface="Arial"/>
            </a:endParaRPr>
          </a:p>
        </p:txBody>
      </p:sp>
      <p:sp>
        <p:nvSpPr>
          <p:cNvPr id="325" name="ZoneTexte 12"/>
          <p:cNvSpPr/>
          <p:nvPr/>
        </p:nvSpPr>
        <p:spPr>
          <a:xfrm>
            <a:off x="838080" y="442440"/>
            <a:ext cx="82101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d38f31"/>
                </a:solidFill>
                <a:latin typeface="Open Sans"/>
                <a:ea typeface="Open Sans"/>
              </a:rPr>
              <a:t>5. Réparations financières et non financières (suite)</a:t>
            </a:r>
            <a:endParaRPr b="0" lang="fr-FR" sz="2400" spc="-1" strike="noStrike">
              <a:latin typeface="Arial"/>
            </a:endParaRPr>
          </a:p>
        </p:txBody>
      </p:sp>
      <p:sp>
        <p:nvSpPr>
          <p:cNvPr id="326" name="Espace réservé du numéro de diapositive 5"/>
          <p:cNvSpPr/>
          <p:nvPr/>
        </p:nvSpPr>
        <p:spPr>
          <a:xfrm>
            <a:off x="8610480" y="6356520"/>
            <a:ext cx="2738880" cy="3607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750E7FD6-F6D4-4017-912F-BBB3410B9729}" type="slidenum">
              <a:rPr b="0" lang="fr-FR" sz="1200" spc="-1" strike="noStrike">
                <a:solidFill>
                  <a:srgbClr val="898989"/>
                </a:solidFill>
                <a:latin typeface="Calibri"/>
                <a:ea typeface="Arial"/>
              </a:rPr>
              <a:t>9</a:t>
            </a:fld>
            <a:endParaRPr b="0" lang="fr-FR" sz="1200" spc="-1" strike="noStrike">
              <a:latin typeface="Arial"/>
            </a:endParaRPr>
          </a:p>
        </p:txBody>
      </p:sp>
      <p:graphicFrame>
        <p:nvGraphicFramePr>
          <p:cNvPr id="327" name="Graphique 6"/>
          <p:cNvGraphicFramePr/>
          <p:nvPr/>
        </p:nvGraphicFramePr>
        <p:xfrm>
          <a:off x="-9704880" y="600120"/>
          <a:ext cx="6987240" cy="48726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8" name="Graphique 328"/>
          <p:cNvGraphicFramePr/>
          <p:nvPr/>
        </p:nvGraphicFramePr>
        <p:xfrm>
          <a:off x="5220000" y="1770120"/>
          <a:ext cx="6323040" cy="452736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412</TotalTime>
  <Application>LibreOffice/7.3.7.2$Linux_X86_64 LibreOffice_project/30$Build-2</Application>
  <AppVersion>15.0000</AppVersion>
  <Words>3768</Words>
  <Paragraphs>290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2023-01-02T15:30:47Z</dcterms:created>
  <dc:creator>bertii@hotmail.fr</dc:creator>
  <dc:description/>
  <dc:language>fr-FR</dc:language>
  <cp:lastModifiedBy>Maylis Kappelhoff-Lançon</cp:lastModifiedBy>
  <dcterms:modified xsi:type="dcterms:W3CDTF">2026-02-13T13:25:27Z</dcterms:modified>
  <cp:revision>306</cp:revision>
  <dc:subject/>
  <dc:title>Rapport d’activité de la CRR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19</vt:i4>
  </property>
  <property fmtid="{D5CDD505-2E9C-101B-9397-08002B2CF9AE}" pid="4" name="PresentationFormat">
    <vt:lpwstr>Grand écran</vt:lpwstr>
  </property>
  <property fmtid="{D5CDD505-2E9C-101B-9397-08002B2CF9AE}" pid="5" name="Slides">
    <vt:i4>19</vt:i4>
  </property>
</Properties>
</file>